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Balsamiq Sans" panose="020B0604020202020204" charset="0"/>
      <p:regular r:id="rId11"/>
    </p:embeddedFont>
    <p:embeddedFont>
      <p:font typeface="Calibri" panose="020F0502020204030204" pitchFamily="34" charset="0"/>
      <p:regular r:id="rId12"/>
      <p:bold r:id="rId13"/>
      <p:italic r:id="rId14"/>
      <p:boldItalic r:id="rId15"/>
    </p:embeddedFont>
    <p:embeddedFont>
      <p:font typeface="Lilita One" panose="020B0604020202020204" charset="0"/>
      <p:regular r:id="rId16"/>
    </p:embeddedFont>
    <p:embeddedFont>
      <p:font typeface="Quicksand Semi-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902" autoAdjust="0"/>
  </p:normalViewPr>
  <p:slideViewPr>
    <p:cSldViewPr>
      <p:cViewPr varScale="1">
        <p:scale>
          <a:sx n="61" d="100"/>
          <a:sy n="61" d="100"/>
        </p:scale>
        <p:origin x="9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41847-7DAA-44EC-AFDF-9F390FFA5DD0}" type="datetimeFigureOut">
              <a:rPr lang="LID4096" smtClean="0"/>
              <a:t>10/09/2024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74DA0-5AAF-4A1C-9C24-6FC41997E93F}" type="slidenum">
              <a:rPr lang="LID4096" smtClean="0"/>
              <a:t>‹#›</a:t>
            </a:fld>
            <a:endParaRPr lang="LID4096"/>
          </a:p>
        </p:txBody>
      </p:sp>
    </p:spTree>
    <p:extLst>
      <p:ext uri="{BB962C8B-B14F-4D97-AF65-F5344CB8AC3E}">
        <p14:creationId xmlns:p14="http://schemas.microsoft.com/office/powerpoint/2010/main" val="168629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Bonjour à tous!</a:t>
            </a:r>
          </a:p>
          <a:p>
            <a:r>
              <a:rPr lang="fr-FR" dirty="0"/>
              <a:t>Bienvenue à notre Atelier Éblouissant!</a:t>
            </a:r>
          </a:p>
          <a:p>
            <a:r>
              <a:rPr lang="fr-FR" dirty="0"/>
              <a:t>Du coup, qu'est-ce que c'est Éblouissant?</a:t>
            </a:r>
          </a:p>
          <a:p>
            <a:r>
              <a:rPr lang="fr-FR" dirty="0"/>
              <a:t>Le verbe éblouir signifie: Avoir très grande admiration ; fasciner. Séduire quelqu'un ou l'impressionner.</a:t>
            </a:r>
          </a:p>
          <a:p>
            <a:endParaRPr lang="fr-FR" dirty="0"/>
          </a:p>
          <a:p>
            <a:r>
              <a:rPr lang="fr-FR" dirty="0"/>
              <a:t>Bref, of va bientôt savoir la raison pour laquelle cet atelier s'appelle comme ça.</a:t>
            </a:r>
          </a:p>
          <a:p>
            <a:endParaRPr lang="fr-FR" dirty="0"/>
          </a:p>
          <a:p>
            <a:r>
              <a:rPr lang="fr-FR" dirty="0"/>
              <a:t>INTRODUCTION</a:t>
            </a:r>
          </a:p>
          <a:p>
            <a:r>
              <a:rPr lang="fr-FR" dirty="0"/>
              <a:t>Alor, j'ai le plaisir de vous parler d'un art fascinant et très ancien: l'origami. Vous savez, l'origami, cette technique de pliage de papier, vient du Japon et remonte à plusieurs siècles. Il s'agit d'une véritable tradition japonaise, qui transforme de simples feuilles de papier en œuvres d'art impressionnantes, uniquement grâce à des pliages précis.</a:t>
            </a:r>
          </a:p>
          <a:p>
            <a:endParaRPr lang="fr-FR" dirty="0"/>
          </a:p>
          <a:p>
            <a:r>
              <a:rPr lang="fr-FR" dirty="0"/>
              <a:t>ORIGINES</a:t>
            </a:r>
          </a:p>
          <a:p>
            <a:r>
              <a:rPr lang="fr-FR" dirty="0"/>
              <a:t>L'origami est apparu au Japon il y a environ mille ans. À l'origine, c'était une activité réservée aux cérémonies religieuses et aux classes supérieures. Cependant, avec le temps, cette technique s'est diffusée dans la société japonaise et dans le monde entier. Aujourd'hui, l'origami est apprécié non seulement pour son aspect esthétique, mais aussi pour ses bienfaits: il améliore la concentration, la patience et même la coordination des mains!</a:t>
            </a:r>
          </a:p>
          <a:p>
            <a:endParaRPr lang="fr-FR" dirty="0"/>
          </a:p>
          <a:p>
            <a:r>
              <a:rPr lang="fr-FR" dirty="0"/>
              <a:t>DIFFUSION</a:t>
            </a:r>
          </a:p>
          <a:p>
            <a:r>
              <a:rPr lang="fr-FR" dirty="0"/>
              <a:t>En parlant de diffusion culturelle, savez-vous que je suis né à Maringá, au Paraná, au Brésil? C'est une ville qui a vu beaucoup d'immigrants japonais arriver il y a longtemps. Ils ont apporté avec eux des traditions comme l'origami. Dans leurs familles, il y avait les grand-mères de mes amis qui m'apprenait à faire des pliages quand j'étais enfant Ces moments avec elles me rappellent aujourd'hui combien les traditions peuvent lier les générations, peu importe où l'on se trouve dans le monde.</a:t>
            </a:r>
          </a:p>
          <a:p>
            <a:endParaRPr lang="fr-FR" dirty="0"/>
          </a:p>
          <a:p>
            <a:r>
              <a:rPr lang="fr-FR" dirty="0"/>
              <a:t>ATELIER</a:t>
            </a:r>
          </a:p>
          <a:p>
            <a:r>
              <a:rPr lang="fr-FR" dirty="0"/>
              <a:t>Alor, ça y est! après cette petite introduction, maintenant on va passer à quelque chose d'amusant! Je vous invite à participer à mon "Atelier Éblouissant". Vous allez voir, c'est simple, mais étonnant. J'ai apporté... des rouleaux de papier toilette! Oui, vous avez bien entendu. On va utiliser ce matériau du quotidien pour créer une petite décoration qui pourra surprendre vos invités (et à vous-mêmes, pourquoi pas?).</a:t>
            </a:r>
          </a:p>
          <a:p>
            <a:endParaRPr lang="fr-FR" dirty="0"/>
          </a:p>
          <a:p>
            <a:r>
              <a:rPr lang="fr-FR" dirty="0"/>
              <a:t>ETAPES</a:t>
            </a:r>
          </a:p>
          <a:p>
            <a:r>
              <a:rPr lang="fr-FR" dirty="0"/>
              <a:t>Je vous donne une petite explication... Nous allons plier une feuille de papier toilette en forme d'éventail (celle-là qu'on utilise pour nous rafraîchir quand il fait beau e chaud), puis la fixer avec un peu d'eau au bout d'un robinet (On n'a pas des robinets ici, mais je vais essayer d'expliquer comment on va faire). Et puis, on colle comme ça et on fera des petits ajustements pour qui le pliage dans le papier se transforme en une belle fleur! Cela </a:t>
            </a:r>
            <a:r>
              <a:rPr lang="fr-FR"/>
              <a:t>va créer </a:t>
            </a:r>
            <a:r>
              <a:rPr lang="fr-FR" dirty="0"/>
              <a:t>un effet visuel très joli, parfait pour embellir un lavabo et surprendre vos invités avec un petit geste élégant.</a:t>
            </a:r>
          </a:p>
          <a:p>
            <a:endParaRPr lang="fr-FR" dirty="0"/>
          </a:p>
          <a:p>
            <a:r>
              <a:rPr lang="fr-FR" dirty="0"/>
              <a:t>MERCI</a:t>
            </a:r>
          </a:p>
          <a:p>
            <a:r>
              <a:rPr lang="fr-FR" dirty="0"/>
              <a:t>Alors, préparez vos mains et votre créativité, et allons faire de l'art avec du papier toilette! Ensemble, nous allons créer des fleurs pour éblouir vos invités. Et voilà pourquoi cet atelier s'appelle "Éblouissant" !</a:t>
            </a:r>
            <a:endParaRPr lang="LID4096" dirty="0"/>
          </a:p>
        </p:txBody>
      </p:sp>
      <p:sp>
        <p:nvSpPr>
          <p:cNvPr id="4" name="Slide Number Placeholder 3"/>
          <p:cNvSpPr>
            <a:spLocks noGrp="1"/>
          </p:cNvSpPr>
          <p:nvPr>
            <p:ph type="sldNum" sz="quarter" idx="5"/>
          </p:nvPr>
        </p:nvSpPr>
        <p:spPr/>
        <p:txBody>
          <a:bodyPr/>
          <a:lstStyle/>
          <a:p>
            <a:fld id="{54474DA0-5AAF-4A1C-9C24-6FC41997E93F}" type="slidenum">
              <a:rPr lang="LID4096" smtClean="0"/>
              <a:t>1</a:t>
            </a:fld>
            <a:endParaRPr lang="LID4096"/>
          </a:p>
        </p:txBody>
      </p:sp>
    </p:spTree>
    <p:extLst>
      <p:ext uri="{BB962C8B-B14F-4D97-AF65-F5344CB8AC3E}">
        <p14:creationId xmlns:p14="http://schemas.microsoft.com/office/powerpoint/2010/main" val="308793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4.sv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sv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6.sv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43.svg"/><Relationship Id="rId14" Type="http://schemas.openxmlformats.org/officeDocument/2006/relationships/image" Target="../media/image48.sv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52.svg"/><Relationship Id="rId5" Type="http://schemas.openxmlformats.org/officeDocument/2006/relationships/image" Target="../media/image32.sv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1.png"/><Relationship Id="rId9" Type="http://schemas.openxmlformats.org/officeDocument/2006/relationships/image" Target="../media/image50.svg"/><Relationship Id="rId14"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63.svg"/><Relationship Id="rId18" Type="http://schemas.openxmlformats.org/officeDocument/2006/relationships/image" Target="../media/image68.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image" Target="../media/image1.png"/><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1.svg"/><Relationship Id="rId5" Type="http://schemas.openxmlformats.org/officeDocument/2006/relationships/image" Target="../media/image18.svg"/><Relationship Id="rId15" Type="http://schemas.openxmlformats.org/officeDocument/2006/relationships/image" Target="../media/image65.sv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17.png"/><Relationship Id="rId9" Type="http://schemas.openxmlformats.org/officeDocument/2006/relationships/image" Target="../media/image52.svg"/><Relationship Id="rId14"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72.png"/><Relationship Id="rId17" Type="http://schemas.openxmlformats.org/officeDocument/2006/relationships/image" Target="../media/image75.png"/><Relationship Id="rId2" Type="http://schemas.openxmlformats.org/officeDocument/2006/relationships/image" Target="../media/image1.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71.svg"/><Relationship Id="rId5" Type="http://schemas.openxmlformats.org/officeDocument/2006/relationships/image" Target="../media/image4.svg"/><Relationship Id="rId15" Type="http://schemas.openxmlformats.org/officeDocument/2006/relationships/image" Target="../media/image52.svg"/><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54.sv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52.svg"/><Relationship Id="rId18" Type="http://schemas.openxmlformats.org/officeDocument/2006/relationships/image" Target="../media/image82.svg"/><Relationship Id="rId3" Type="http://schemas.openxmlformats.org/officeDocument/2006/relationships/image" Target="../media/image2.svg"/><Relationship Id="rId7" Type="http://schemas.openxmlformats.org/officeDocument/2006/relationships/image" Target="../media/image63.svg"/><Relationship Id="rId12" Type="http://schemas.openxmlformats.org/officeDocument/2006/relationships/image" Target="../media/image51.png"/><Relationship Id="rId17" Type="http://schemas.openxmlformats.org/officeDocument/2006/relationships/image" Target="../media/image81.png"/><Relationship Id="rId2" Type="http://schemas.openxmlformats.org/officeDocument/2006/relationships/image" Target="../media/image1.png"/><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54.svg"/><Relationship Id="rId5" Type="http://schemas.openxmlformats.org/officeDocument/2006/relationships/image" Target="../media/image6.svg"/><Relationship Id="rId15" Type="http://schemas.openxmlformats.org/officeDocument/2006/relationships/image" Target="../media/image79.sv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77.sv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3">
              <a:extLst>
                <a:ext uri="{96DAC541-7B7A-43D3-8B79-37D633B846F1}">
                  <asvg:svgBlip xmlns:asvg="http://schemas.microsoft.com/office/drawing/2016/SVG/main" r:embed="rId4"/>
                </a:ext>
              </a:extLst>
            </a:blip>
            <a:stretch>
              <a:fillRect l="-879"/>
            </a:stretch>
          </a:blipFill>
        </p:spPr>
      </p:sp>
      <p:sp>
        <p:nvSpPr>
          <p:cNvPr id="4" name="Freeform 4"/>
          <p:cNvSpPr/>
          <p:nvPr/>
        </p:nvSpPr>
        <p:spPr>
          <a:xfrm rot="5832086">
            <a:off x="12482103" y="-8214982"/>
            <a:ext cx="7072370" cy="12117769"/>
          </a:xfrm>
          <a:custGeom>
            <a:avLst/>
            <a:gdLst/>
            <a:ahLst/>
            <a:cxnLst/>
            <a:rect l="l" t="t" r="r" b="b"/>
            <a:pathLst>
              <a:path w="7072370" h="12117769">
                <a:moveTo>
                  <a:pt x="0" y="0"/>
                </a:moveTo>
                <a:lnTo>
                  <a:pt x="7072370" y="0"/>
                </a:lnTo>
                <a:lnTo>
                  <a:pt x="7072370" y="12117768"/>
                </a:lnTo>
                <a:lnTo>
                  <a:pt x="0" y="121177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rot="-69872">
            <a:off x="2269823" y="1302445"/>
            <a:ext cx="13748576" cy="6652773"/>
            <a:chOff x="0" y="0"/>
            <a:chExt cx="3621024" cy="1752171"/>
          </a:xfrm>
        </p:grpSpPr>
        <p:sp>
          <p:nvSpPr>
            <p:cNvPr id="6" name="Freeform 6"/>
            <p:cNvSpPr/>
            <p:nvPr/>
          </p:nvSpPr>
          <p:spPr>
            <a:xfrm>
              <a:off x="0" y="0"/>
              <a:ext cx="3621024" cy="1752171"/>
            </a:xfrm>
            <a:custGeom>
              <a:avLst/>
              <a:gdLst/>
              <a:ahLst/>
              <a:cxnLst/>
              <a:rect l="l" t="t" r="r" b="b"/>
              <a:pathLst>
                <a:path w="3621024" h="1752171">
                  <a:moveTo>
                    <a:pt x="27029" y="0"/>
                  </a:moveTo>
                  <a:lnTo>
                    <a:pt x="3593995" y="0"/>
                  </a:lnTo>
                  <a:cubicBezTo>
                    <a:pt x="3601164" y="0"/>
                    <a:pt x="3608038" y="2848"/>
                    <a:pt x="3613107" y="7917"/>
                  </a:cubicBezTo>
                  <a:cubicBezTo>
                    <a:pt x="3618176" y="12986"/>
                    <a:pt x="3621024" y="19861"/>
                    <a:pt x="3621024" y="27029"/>
                  </a:cubicBezTo>
                  <a:lnTo>
                    <a:pt x="3621024" y="1725142"/>
                  </a:lnTo>
                  <a:cubicBezTo>
                    <a:pt x="3621024" y="1740069"/>
                    <a:pt x="3608923" y="1752171"/>
                    <a:pt x="3593995" y="1752171"/>
                  </a:cubicBezTo>
                  <a:lnTo>
                    <a:pt x="27029" y="1752171"/>
                  </a:lnTo>
                  <a:cubicBezTo>
                    <a:pt x="19861" y="1752171"/>
                    <a:pt x="12986" y="1749323"/>
                    <a:pt x="7917" y="1744254"/>
                  </a:cubicBezTo>
                  <a:cubicBezTo>
                    <a:pt x="2848" y="1739185"/>
                    <a:pt x="0" y="1732310"/>
                    <a:pt x="0" y="1725142"/>
                  </a:cubicBezTo>
                  <a:lnTo>
                    <a:pt x="0" y="27029"/>
                  </a:lnTo>
                  <a:cubicBezTo>
                    <a:pt x="0" y="19861"/>
                    <a:pt x="2848" y="12986"/>
                    <a:pt x="7917" y="7917"/>
                  </a:cubicBezTo>
                  <a:cubicBezTo>
                    <a:pt x="12986" y="2848"/>
                    <a:pt x="19861" y="0"/>
                    <a:pt x="27029" y="0"/>
                  </a:cubicBezTo>
                  <a:close/>
                </a:path>
              </a:pathLst>
            </a:custGeom>
            <a:solidFill>
              <a:srgbClr val="EBEBD0"/>
            </a:solidFill>
          </p:spPr>
        </p:sp>
        <p:sp>
          <p:nvSpPr>
            <p:cNvPr id="7" name="TextBox 7"/>
            <p:cNvSpPr txBox="1"/>
            <p:nvPr/>
          </p:nvSpPr>
          <p:spPr>
            <a:xfrm>
              <a:off x="0" y="-28575"/>
              <a:ext cx="3621024" cy="1780746"/>
            </a:xfrm>
            <a:prstGeom prst="rect">
              <a:avLst/>
            </a:prstGeom>
          </p:spPr>
          <p:txBody>
            <a:bodyPr lIns="50800" tIns="50800" rIns="50800" bIns="50800" rtlCol="0" anchor="ctr"/>
            <a:lstStyle/>
            <a:p>
              <a:pPr algn="ctr">
                <a:lnSpc>
                  <a:spcPts val="1400"/>
                </a:lnSpc>
              </a:pPr>
              <a:endParaRPr/>
            </a:p>
          </p:txBody>
        </p:sp>
      </p:grpSp>
      <p:grpSp>
        <p:nvGrpSpPr>
          <p:cNvPr id="8" name="Group 8"/>
          <p:cNvGrpSpPr/>
          <p:nvPr/>
        </p:nvGrpSpPr>
        <p:grpSpPr>
          <a:xfrm rot="-69872">
            <a:off x="3180315" y="2071140"/>
            <a:ext cx="12021555" cy="5113472"/>
            <a:chOff x="0" y="0"/>
            <a:chExt cx="3166171" cy="1346758"/>
          </a:xfrm>
        </p:grpSpPr>
        <p:sp>
          <p:nvSpPr>
            <p:cNvPr id="9" name="Freeform 9"/>
            <p:cNvSpPr/>
            <p:nvPr/>
          </p:nvSpPr>
          <p:spPr>
            <a:xfrm>
              <a:off x="0" y="0"/>
              <a:ext cx="3166171" cy="1346758"/>
            </a:xfrm>
            <a:custGeom>
              <a:avLst/>
              <a:gdLst/>
              <a:ahLst/>
              <a:cxnLst/>
              <a:rect l="l" t="t" r="r" b="b"/>
              <a:pathLst>
                <a:path w="3166171" h="1346758">
                  <a:moveTo>
                    <a:pt x="30912" y="0"/>
                  </a:moveTo>
                  <a:lnTo>
                    <a:pt x="3135259" y="0"/>
                  </a:lnTo>
                  <a:cubicBezTo>
                    <a:pt x="3152331" y="0"/>
                    <a:pt x="3166171" y="13840"/>
                    <a:pt x="3166171" y="30912"/>
                  </a:cubicBezTo>
                  <a:lnTo>
                    <a:pt x="3166171" y="1315846"/>
                  </a:lnTo>
                  <a:cubicBezTo>
                    <a:pt x="3166171" y="1332918"/>
                    <a:pt x="3152331" y="1346758"/>
                    <a:pt x="3135259" y="1346758"/>
                  </a:cubicBezTo>
                  <a:lnTo>
                    <a:pt x="30912" y="1346758"/>
                  </a:lnTo>
                  <a:cubicBezTo>
                    <a:pt x="13840" y="1346758"/>
                    <a:pt x="0" y="1332918"/>
                    <a:pt x="0" y="1315846"/>
                  </a:cubicBezTo>
                  <a:lnTo>
                    <a:pt x="0" y="30912"/>
                  </a:lnTo>
                  <a:cubicBezTo>
                    <a:pt x="0" y="13840"/>
                    <a:pt x="13840" y="0"/>
                    <a:pt x="30912" y="0"/>
                  </a:cubicBezTo>
                  <a:close/>
                </a:path>
              </a:pathLst>
            </a:custGeom>
            <a:solidFill>
              <a:srgbClr val="FFFFFF"/>
            </a:solidFill>
          </p:spPr>
        </p:sp>
        <p:sp>
          <p:nvSpPr>
            <p:cNvPr id="10" name="TextBox 10"/>
            <p:cNvSpPr txBox="1"/>
            <p:nvPr/>
          </p:nvSpPr>
          <p:spPr>
            <a:xfrm>
              <a:off x="0" y="-57150"/>
              <a:ext cx="3166171" cy="140390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27945"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7">
              <a:extLst>
                <a:ext uri="{96DAC541-7B7A-43D3-8B79-37D633B846F1}">
                  <asvg:svgBlip xmlns:asvg="http://schemas.microsoft.com/office/drawing/2016/SVG/main" r:embed="rId8"/>
                </a:ext>
              </a:extLst>
            </a:blip>
            <a:stretch>
              <a:fillRect l="-51365" r="-54277" b="-134342"/>
            </a:stretch>
          </a:blipFill>
        </p:spPr>
      </p:sp>
      <p:sp>
        <p:nvSpPr>
          <p:cNvPr id="12" name="Freeform 12"/>
          <p:cNvSpPr/>
          <p:nvPr/>
        </p:nvSpPr>
        <p:spPr>
          <a:xfrm>
            <a:off x="4376657"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7">
              <a:extLst>
                <a:ext uri="{96DAC541-7B7A-43D3-8B79-37D633B846F1}">
                  <asvg:svgBlip xmlns:asvg="http://schemas.microsoft.com/office/drawing/2016/SVG/main" r:embed="rId8"/>
                </a:ext>
              </a:extLst>
            </a:blip>
            <a:stretch>
              <a:fillRect l="-51365" r="-54277" b="-134342"/>
            </a:stretch>
          </a:blipFill>
        </p:spPr>
      </p:sp>
      <p:sp>
        <p:nvSpPr>
          <p:cNvPr id="13" name="Freeform 13"/>
          <p:cNvSpPr/>
          <p:nvPr/>
        </p:nvSpPr>
        <p:spPr>
          <a:xfrm>
            <a:off x="8910451"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7">
              <a:extLst>
                <a:ext uri="{96DAC541-7B7A-43D3-8B79-37D633B846F1}">
                  <asvg:svgBlip xmlns:asvg="http://schemas.microsoft.com/office/drawing/2016/SVG/main" r:embed="rId8"/>
                </a:ext>
              </a:extLst>
            </a:blip>
            <a:stretch>
              <a:fillRect l="-51365" r="-54277" b="-134342"/>
            </a:stretch>
          </a:blipFill>
        </p:spPr>
      </p:sp>
      <p:sp>
        <p:nvSpPr>
          <p:cNvPr id="14" name="Freeform 14"/>
          <p:cNvSpPr/>
          <p:nvPr/>
        </p:nvSpPr>
        <p:spPr>
          <a:xfrm>
            <a:off x="13595632"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7">
              <a:extLst>
                <a:ext uri="{96DAC541-7B7A-43D3-8B79-37D633B846F1}">
                  <asvg:svgBlip xmlns:asvg="http://schemas.microsoft.com/office/drawing/2016/SVG/main" r:embed="rId8"/>
                </a:ext>
              </a:extLst>
            </a:blip>
            <a:stretch>
              <a:fillRect l="-51365" r="-54277" b="-134342"/>
            </a:stretch>
          </a:blipFill>
        </p:spPr>
      </p:sp>
      <p:sp>
        <p:nvSpPr>
          <p:cNvPr id="15" name="Freeform 15"/>
          <p:cNvSpPr/>
          <p:nvPr/>
        </p:nvSpPr>
        <p:spPr>
          <a:xfrm rot="-69872" flipH="1">
            <a:off x="14362943" y="4765557"/>
            <a:ext cx="2673707" cy="3056769"/>
          </a:xfrm>
          <a:custGeom>
            <a:avLst/>
            <a:gdLst/>
            <a:ahLst/>
            <a:cxnLst/>
            <a:rect l="l" t="t" r="r" b="b"/>
            <a:pathLst>
              <a:path w="2673707" h="3056769">
                <a:moveTo>
                  <a:pt x="2673708" y="0"/>
                </a:moveTo>
                <a:lnTo>
                  <a:pt x="0" y="0"/>
                </a:lnTo>
                <a:lnTo>
                  <a:pt x="0" y="3056769"/>
                </a:lnTo>
                <a:lnTo>
                  <a:pt x="2673708" y="3056769"/>
                </a:lnTo>
                <a:lnTo>
                  <a:pt x="267370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6"/>
          <p:cNvSpPr txBox="1"/>
          <p:nvPr/>
        </p:nvSpPr>
        <p:spPr>
          <a:xfrm rot="-69872">
            <a:off x="4597067" y="3099171"/>
            <a:ext cx="8818837" cy="2470149"/>
          </a:xfrm>
          <a:prstGeom prst="rect">
            <a:avLst/>
          </a:prstGeom>
        </p:spPr>
        <p:txBody>
          <a:bodyPr lIns="0" tIns="0" rIns="0" bIns="0" rtlCol="0" anchor="t">
            <a:spAutoFit/>
          </a:bodyPr>
          <a:lstStyle/>
          <a:p>
            <a:pPr algn="ctr">
              <a:lnSpc>
                <a:spcPts val="9199"/>
              </a:lnSpc>
            </a:pPr>
            <a:r>
              <a:rPr lang="en-US" sz="11499" spc="-344">
                <a:solidFill>
                  <a:srgbClr val="683E38"/>
                </a:solidFill>
                <a:latin typeface="Lilita One"/>
                <a:ea typeface="Lilita One"/>
                <a:cs typeface="Lilita One"/>
                <a:sym typeface="Lilita One"/>
              </a:rPr>
              <a:t>ATELIER ÉBLOUISSANT</a:t>
            </a:r>
          </a:p>
        </p:txBody>
      </p:sp>
      <p:sp>
        <p:nvSpPr>
          <p:cNvPr id="17" name="Freeform 17"/>
          <p:cNvSpPr/>
          <p:nvPr/>
        </p:nvSpPr>
        <p:spPr>
          <a:xfrm rot="-69872">
            <a:off x="14946860" y="3830667"/>
            <a:ext cx="2154399" cy="2013483"/>
          </a:xfrm>
          <a:custGeom>
            <a:avLst/>
            <a:gdLst/>
            <a:ahLst/>
            <a:cxnLst/>
            <a:rect l="l" t="t" r="r" b="b"/>
            <a:pathLst>
              <a:path w="2154399" h="2013483">
                <a:moveTo>
                  <a:pt x="0" y="0"/>
                </a:moveTo>
                <a:lnTo>
                  <a:pt x="2154399" y="0"/>
                </a:lnTo>
                <a:lnTo>
                  <a:pt x="2154399" y="2013482"/>
                </a:lnTo>
                <a:lnTo>
                  <a:pt x="0" y="20134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8" name="Group 18"/>
          <p:cNvGrpSpPr/>
          <p:nvPr/>
        </p:nvGrpSpPr>
        <p:grpSpPr>
          <a:xfrm>
            <a:off x="4043721" y="-245924"/>
            <a:ext cx="115986" cy="3086100"/>
            <a:chOff x="0" y="0"/>
            <a:chExt cx="30548" cy="812800"/>
          </a:xfrm>
        </p:grpSpPr>
        <p:sp>
          <p:nvSpPr>
            <p:cNvPr id="19" name="Freeform 19"/>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20" name="TextBox 20"/>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728114" y="-514350"/>
            <a:ext cx="115986" cy="3086100"/>
            <a:chOff x="0" y="0"/>
            <a:chExt cx="30548" cy="812800"/>
          </a:xfrm>
        </p:grpSpPr>
        <p:sp>
          <p:nvSpPr>
            <p:cNvPr id="22" name="Freeform 22"/>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23" name="TextBox 23"/>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896942" y="2635404"/>
            <a:ext cx="409544" cy="4095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3581335" y="2430632"/>
            <a:ext cx="409544" cy="4095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570626" y="847764"/>
            <a:ext cx="1101743" cy="1101743"/>
          </a:xfrm>
          <a:custGeom>
            <a:avLst/>
            <a:gdLst/>
            <a:ahLst/>
            <a:cxnLst/>
            <a:rect l="l" t="t" r="r" b="b"/>
            <a:pathLst>
              <a:path w="1101743" h="1101743">
                <a:moveTo>
                  <a:pt x="0" y="0"/>
                </a:moveTo>
                <a:lnTo>
                  <a:pt x="1101743" y="0"/>
                </a:lnTo>
                <a:lnTo>
                  <a:pt x="1101743" y="1101743"/>
                </a:lnTo>
                <a:lnTo>
                  <a:pt x="0" y="11017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1" name="Freeform 31"/>
          <p:cNvSpPr/>
          <p:nvPr/>
        </p:nvSpPr>
        <p:spPr>
          <a:xfrm rot="-1109423">
            <a:off x="-361744" y="-269125"/>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2" name="TextBox 32"/>
          <p:cNvSpPr txBox="1"/>
          <p:nvPr/>
        </p:nvSpPr>
        <p:spPr>
          <a:xfrm rot="-69872">
            <a:off x="5189504" y="5478583"/>
            <a:ext cx="7622348" cy="1047750"/>
          </a:xfrm>
          <a:prstGeom prst="rect">
            <a:avLst/>
          </a:prstGeom>
        </p:spPr>
        <p:txBody>
          <a:bodyPr lIns="0" tIns="0" rIns="0" bIns="0" rtlCol="0" anchor="t">
            <a:spAutoFit/>
          </a:bodyPr>
          <a:lstStyle/>
          <a:p>
            <a:pPr algn="ctr">
              <a:lnSpc>
                <a:spcPts val="8400"/>
              </a:lnSpc>
            </a:pPr>
            <a:r>
              <a:rPr lang="en-US" sz="6000">
                <a:solidFill>
                  <a:srgbClr val="683E38"/>
                </a:solidFill>
                <a:latin typeface="Balsamiq Sans"/>
                <a:ea typeface="Balsamiq Sans"/>
                <a:cs typeface="Balsamiq Sans"/>
                <a:sym typeface="Balsamiq Sans"/>
              </a:rPr>
              <a:t>ALISSON PIROLA</a:t>
            </a:r>
          </a:p>
        </p:txBody>
      </p:sp>
      <p:sp>
        <p:nvSpPr>
          <p:cNvPr id="33" name="Freeform 33"/>
          <p:cNvSpPr/>
          <p:nvPr/>
        </p:nvSpPr>
        <p:spPr>
          <a:xfrm>
            <a:off x="-227945" y="2870837"/>
            <a:ext cx="5863960" cy="7465690"/>
          </a:xfrm>
          <a:custGeom>
            <a:avLst/>
            <a:gdLst/>
            <a:ahLst/>
            <a:cxnLst/>
            <a:rect l="l" t="t" r="r" b="b"/>
            <a:pathLst>
              <a:path w="5863960" h="7465690">
                <a:moveTo>
                  <a:pt x="0" y="0"/>
                </a:moveTo>
                <a:lnTo>
                  <a:pt x="5863960" y="0"/>
                </a:lnTo>
                <a:lnTo>
                  <a:pt x="5863960" y="7465691"/>
                </a:lnTo>
                <a:lnTo>
                  <a:pt x="0" y="746569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grpSp>
        <p:nvGrpSpPr>
          <p:cNvPr id="4" name="Group 4"/>
          <p:cNvGrpSpPr/>
          <p:nvPr/>
        </p:nvGrpSpPr>
        <p:grpSpPr>
          <a:xfrm>
            <a:off x="-398995" y="7456228"/>
            <a:ext cx="19179972" cy="3076695"/>
            <a:chOff x="0" y="0"/>
            <a:chExt cx="5051515" cy="810323"/>
          </a:xfrm>
        </p:grpSpPr>
        <p:sp>
          <p:nvSpPr>
            <p:cNvPr id="5" name="Freeform 5"/>
            <p:cNvSpPr/>
            <p:nvPr/>
          </p:nvSpPr>
          <p:spPr>
            <a:xfrm>
              <a:off x="0" y="0"/>
              <a:ext cx="5051515" cy="810323"/>
            </a:xfrm>
            <a:custGeom>
              <a:avLst/>
              <a:gdLst/>
              <a:ahLst/>
              <a:cxnLst/>
              <a:rect l="l" t="t" r="r" b="b"/>
              <a:pathLst>
                <a:path w="5051515" h="810323">
                  <a:moveTo>
                    <a:pt x="0" y="0"/>
                  </a:moveTo>
                  <a:lnTo>
                    <a:pt x="5051515" y="0"/>
                  </a:lnTo>
                  <a:lnTo>
                    <a:pt x="5051515" y="810323"/>
                  </a:lnTo>
                  <a:lnTo>
                    <a:pt x="0" y="810323"/>
                  </a:lnTo>
                  <a:close/>
                </a:path>
              </a:pathLst>
            </a:custGeom>
            <a:solidFill>
              <a:srgbClr val="A6C883"/>
            </a:solidFill>
          </p:spPr>
        </p:sp>
        <p:sp>
          <p:nvSpPr>
            <p:cNvPr id="6" name="TextBox 6"/>
            <p:cNvSpPr txBox="1"/>
            <p:nvPr/>
          </p:nvSpPr>
          <p:spPr>
            <a:xfrm>
              <a:off x="0" y="-57150"/>
              <a:ext cx="5051515" cy="86747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56368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127360"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0691039"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4271255"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rot="65517">
            <a:off x="10213170" y="1314257"/>
            <a:ext cx="6906793" cy="7676539"/>
            <a:chOff x="0" y="0"/>
            <a:chExt cx="1819073" cy="2021804"/>
          </a:xfrm>
        </p:grpSpPr>
        <p:sp>
          <p:nvSpPr>
            <p:cNvPr id="13" name="Freeform 13"/>
            <p:cNvSpPr/>
            <p:nvPr/>
          </p:nvSpPr>
          <p:spPr>
            <a:xfrm>
              <a:off x="0" y="0"/>
              <a:ext cx="1819073" cy="2021804"/>
            </a:xfrm>
            <a:custGeom>
              <a:avLst/>
              <a:gdLst/>
              <a:ahLst/>
              <a:cxnLst/>
              <a:rect l="l" t="t" r="r" b="b"/>
              <a:pathLst>
                <a:path w="1819073" h="2021804">
                  <a:moveTo>
                    <a:pt x="53804" y="0"/>
                  </a:moveTo>
                  <a:lnTo>
                    <a:pt x="1765269" y="0"/>
                  </a:lnTo>
                  <a:cubicBezTo>
                    <a:pt x="1779539" y="0"/>
                    <a:pt x="1793224" y="5669"/>
                    <a:pt x="1803315" y="15759"/>
                  </a:cubicBezTo>
                  <a:cubicBezTo>
                    <a:pt x="1813405" y="25849"/>
                    <a:pt x="1819073" y="39534"/>
                    <a:pt x="1819073" y="53804"/>
                  </a:cubicBezTo>
                  <a:lnTo>
                    <a:pt x="1819073" y="1968001"/>
                  </a:lnTo>
                  <a:cubicBezTo>
                    <a:pt x="1819073" y="1982270"/>
                    <a:pt x="1813405" y="1995955"/>
                    <a:pt x="1803315" y="2006046"/>
                  </a:cubicBezTo>
                  <a:cubicBezTo>
                    <a:pt x="1793224" y="2016136"/>
                    <a:pt x="1779539" y="2021804"/>
                    <a:pt x="1765269" y="2021804"/>
                  </a:cubicBezTo>
                  <a:lnTo>
                    <a:pt x="53804" y="2021804"/>
                  </a:lnTo>
                  <a:cubicBezTo>
                    <a:pt x="39534" y="2021804"/>
                    <a:pt x="25849" y="2016136"/>
                    <a:pt x="15759" y="2006046"/>
                  </a:cubicBezTo>
                  <a:cubicBezTo>
                    <a:pt x="5669" y="1995955"/>
                    <a:pt x="0" y="1982270"/>
                    <a:pt x="0" y="1968001"/>
                  </a:cubicBezTo>
                  <a:lnTo>
                    <a:pt x="0" y="53804"/>
                  </a:lnTo>
                  <a:cubicBezTo>
                    <a:pt x="0" y="39534"/>
                    <a:pt x="5669" y="25849"/>
                    <a:pt x="15759" y="15759"/>
                  </a:cubicBezTo>
                  <a:cubicBezTo>
                    <a:pt x="25849" y="5669"/>
                    <a:pt x="39534" y="0"/>
                    <a:pt x="53804" y="0"/>
                  </a:cubicBezTo>
                  <a:close/>
                </a:path>
              </a:pathLst>
            </a:custGeom>
            <a:solidFill>
              <a:srgbClr val="E88842"/>
            </a:solidFill>
          </p:spPr>
        </p:sp>
        <p:sp>
          <p:nvSpPr>
            <p:cNvPr id="14" name="TextBox 14"/>
            <p:cNvSpPr txBox="1"/>
            <p:nvPr/>
          </p:nvSpPr>
          <p:spPr>
            <a:xfrm>
              <a:off x="0" y="-57150"/>
              <a:ext cx="1819073" cy="2078954"/>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rot="61751">
            <a:off x="11075610" y="1883124"/>
            <a:ext cx="5504361" cy="1304925"/>
          </a:xfrm>
          <a:prstGeom prst="rect">
            <a:avLst/>
          </a:prstGeom>
        </p:spPr>
        <p:txBody>
          <a:bodyPr lIns="0" tIns="0" rIns="0" bIns="0" rtlCol="0" anchor="t">
            <a:spAutoFit/>
          </a:bodyPr>
          <a:lstStyle/>
          <a:p>
            <a:pPr algn="ctr">
              <a:lnSpc>
                <a:spcPts val="4800"/>
              </a:lnSpc>
            </a:pPr>
            <a:r>
              <a:rPr lang="en-US" sz="6000" spc="-179">
                <a:solidFill>
                  <a:srgbClr val="FFFFFF"/>
                </a:solidFill>
                <a:latin typeface="Lilita One"/>
                <a:ea typeface="Lilita One"/>
                <a:cs typeface="Lilita One"/>
                <a:sym typeface="Lilita One"/>
              </a:rPr>
              <a:t>Introduction</a:t>
            </a:r>
          </a:p>
          <a:p>
            <a:pPr marL="0" lvl="0" indent="0" algn="ctr">
              <a:lnSpc>
                <a:spcPts val="4800"/>
              </a:lnSpc>
            </a:pPr>
            <a:r>
              <a:rPr lang="en-US" sz="6000" spc="-179">
                <a:solidFill>
                  <a:srgbClr val="FFFFFF"/>
                </a:solidFill>
                <a:latin typeface="Lilita One"/>
                <a:ea typeface="Lilita One"/>
                <a:cs typeface="Lilita One"/>
                <a:sym typeface="Lilita One"/>
              </a:rPr>
              <a:t>à l'Origami</a:t>
            </a:r>
          </a:p>
        </p:txBody>
      </p:sp>
      <p:grpSp>
        <p:nvGrpSpPr>
          <p:cNvPr id="16" name="Group 16"/>
          <p:cNvGrpSpPr/>
          <p:nvPr/>
        </p:nvGrpSpPr>
        <p:grpSpPr>
          <a:xfrm rot="65517">
            <a:off x="10796649" y="3450328"/>
            <a:ext cx="5716202" cy="4931831"/>
            <a:chOff x="0" y="0"/>
            <a:chExt cx="1505502" cy="1298918"/>
          </a:xfrm>
        </p:grpSpPr>
        <p:sp>
          <p:nvSpPr>
            <p:cNvPr id="17" name="Freeform 17"/>
            <p:cNvSpPr/>
            <p:nvPr/>
          </p:nvSpPr>
          <p:spPr>
            <a:xfrm>
              <a:off x="0" y="0"/>
              <a:ext cx="1505502" cy="1298918"/>
            </a:xfrm>
            <a:custGeom>
              <a:avLst/>
              <a:gdLst/>
              <a:ahLst/>
              <a:cxnLst/>
              <a:rect l="l" t="t" r="r" b="b"/>
              <a:pathLst>
                <a:path w="1505502" h="1298918">
                  <a:moveTo>
                    <a:pt x="65010" y="0"/>
                  </a:moveTo>
                  <a:lnTo>
                    <a:pt x="1440492" y="0"/>
                  </a:lnTo>
                  <a:cubicBezTo>
                    <a:pt x="1457733" y="0"/>
                    <a:pt x="1474269" y="6849"/>
                    <a:pt x="1486461" y="19041"/>
                  </a:cubicBezTo>
                  <a:cubicBezTo>
                    <a:pt x="1498653" y="31233"/>
                    <a:pt x="1505502" y="47769"/>
                    <a:pt x="1505502" y="65010"/>
                  </a:cubicBezTo>
                  <a:lnTo>
                    <a:pt x="1505502" y="1233908"/>
                  </a:lnTo>
                  <a:cubicBezTo>
                    <a:pt x="1505502" y="1251150"/>
                    <a:pt x="1498653" y="1267686"/>
                    <a:pt x="1486461" y="1279877"/>
                  </a:cubicBezTo>
                  <a:cubicBezTo>
                    <a:pt x="1474269" y="1292069"/>
                    <a:pt x="1457733" y="1298918"/>
                    <a:pt x="1440492" y="1298918"/>
                  </a:cubicBezTo>
                  <a:lnTo>
                    <a:pt x="65010" y="1298918"/>
                  </a:lnTo>
                  <a:cubicBezTo>
                    <a:pt x="47769" y="1298918"/>
                    <a:pt x="31233" y="1292069"/>
                    <a:pt x="19041" y="1279877"/>
                  </a:cubicBezTo>
                  <a:cubicBezTo>
                    <a:pt x="6849" y="1267686"/>
                    <a:pt x="0" y="1251150"/>
                    <a:pt x="0" y="1233908"/>
                  </a:cubicBezTo>
                  <a:lnTo>
                    <a:pt x="0" y="65010"/>
                  </a:lnTo>
                  <a:cubicBezTo>
                    <a:pt x="0" y="47769"/>
                    <a:pt x="6849" y="31233"/>
                    <a:pt x="19041" y="19041"/>
                  </a:cubicBezTo>
                  <a:cubicBezTo>
                    <a:pt x="31233" y="6849"/>
                    <a:pt x="47769" y="0"/>
                    <a:pt x="65010" y="0"/>
                  </a:cubicBezTo>
                  <a:close/>
                </a:path>
              </a:pathLst>
            </a:custGeom>
            <a:solidFill>
              <a:srgbClr val="FFFFFF"/>
            </a:solidFill>
          </p:spPr>
        </p:sp>
        <p:sp>
          <p:nvSpPr>
            <p:cNvPr id="18" name="TextBox 18"/>
            <p:cNvSpPr txBox="1"/>
            <p:nvPr/>
          </p:nvSpPr>
          <p:spPr>
            <a:xfrm>
              <a:off x="0" y="-57150"/>
              <a:ext cx="1505502" cy="1356068"/>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6327091" y="-1072347"/>
            <a:ext cx="115986" cy="3086100"/>
            <a:chOff x="0" y="0"/>
            <a:chExt cx="30548" cy="812800"/>
          </a:xfrm>
        </p:grpSpPr>
        <p:sp>
          <p:nvSpPr>
            <p:cNvPr id="20" name="Freeform 20"/>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21" name="TextBox 21"/>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6180313" y="1808980"/>
            <a:ext cx="409544" cy="40954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1211113" y="-1072347"/>
            <a:ext cx="115986" cy="3086100"/>
            <a:chOff x="0" y="0"/>
            <a:chExt cx="30548" cy="812800"/>
          </a:xfrm>
        </p:grpSpPr>
        <p:sp>
          <p:nvSpPr>
            <p:cNvPr id="26" name="Freeform 26"/>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27" name="TextBox 27"/>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1064334" y="1808980"/>
            <a:ext cx="409544" cy="40954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30" name="TextBox 3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289107" y="2218525"/>
            <a:ext cx="9763112" cy="6585663"/>
          </a:xfrm>
          <a:custGeom>
            <a:avLst/>
            <a:gdLst/>
            <a:ahLst/>
            <a:cxnLst/>
            <a:rect l="l" t="t" r="r" b="b"/>
            <a:pathLst>
              <a:path w="9763112" h="6585663">
                <a:moveTo>
                  <a:pt x="0" y="0"/>
                </a:moveTo>
                <a:lnTo>
                  <a:pt x="9763112" y="0"/>
                </a:lnTo>
                <a:lnTo>
                  <a:pt x="9763112" y="6585662"/>
                </a:lnTo>
                <a:lnTo>
                  <a:pt x="0" y="65856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rot="2030594">
            <a:off x="15987042" y="6734894"/>
            <a:ext cx="954451" cy="2807207"/>
          </a:xfrm>
          <a:custGeom>
            <a:avLst/>
            <a:gdLst/>
            <a:ahLst/>
            <a:cxnLst/>
            <a:rect l="l" t="t" r="r" b="b"/>
            <a:pathLst>
              <a:path w="954451" h="2807207">
                <a:moveTo>
                  <a:pt x="0" y="0"/>
                </a:moveTo>
                <a:lnTo>
                  <a:pt x="954451" y="0"/>
                </a:lnTo>
                <a:lnTo>
                  <a:pt x="954451" y="2807207"/>
                </a:lnTo>
                <a:lnTo>
                  <a:pt x="0" y="28072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3" name="Freeform 33"/>
          <p:cNvSpPr/>
          <p:nvPr/>
        </p:nvSpPr>
        <p:spPr>
          <a:xfrm rot="-1109423">
            <a:off x="-361744" y="-269125"/>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4" name="Freeform 34"/>
          <p:cNvSpPr/>
          <p:nvPr/>
        </p:nvSpPr>
        <p:spPr>
          <a:xfrm rot="-265053">
            <a:off x="9900613" y="5989532"/>
            <a:ext cx="1076438" cy="2307883"/>
          </a:xfrm>
          <a:custGeom>
            <a:avLst/>
            <a:gdLst/>
            <a:ahLst/>
            <a:cxnLst/>
            <a:rect l="l" t="t" r="r" b="b"/>
            <a:pathLst>
              <a:path w="1076438" h="2307883">
                <a:moveTo>
                  <a:pt x="0" y="0"/>
                </a:moveTo>
                <a:lnTo>
                  <a:pt x="1076438" y="0"/>
                </a:lnTo>
                <a:lnTo>
                  <a:pt x="1076438" y="2307883"/>
                </a:lnTo>
                <a:lnTo>
                  <a:pt x="0" y="23078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5" name="Freeform 35"/>
          <p:cNvSpPr/>
          <p:nvPr/>
        </p:nvSpPr>
        <p:spPr>
          <a:xfrm>
            <a:off x="4227660" y="1028700"/>
            <a:ext cx="1227893" cy="692085"/>
          </a:xfrm>
          <a:custGeom>
            <a:avLst/>
            <a:gdLst/>
            <a:ahLst/>
            <a:cxnLst/>
            <a:rect l="l" t="t" r="r" b="b"/>
            <a:pathLst>
              <a:path w="1227893" h="692085">
                <a:moveTo>
                  <a:pt x="0" y="0"/>
                </a:moveTo>
                <a:lnTo>
                  <a:pt x="1227893" y="0"/>
                </a:lnTo>
                <a:lnTo>
                  <a:pt x="1227893" y="692085"/>
                </a:lnTo>
                <a:lnTo>
                  <a:pt x="0" y="6920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6" name="Freeform 36"/>
          <p:cNvSpPr/>
          <p:nvPr/>
        </p:nvSpPr>
        <p:spPr>
          <a:xfrm>
            <a:off x="7127360" y="936157"/>
            <a:ext cx="2639989" cy="2155191"/>
          </a:xfrm>
          <a:custGeom>
            <a:avLst/>
            <a:gdLst/>
            <a:ahLst/>
            <a:cxnLst/>
            <a:rect l="l" t="t" r="r" b="b"/>
            <a:pathLst>
              <a:path w="2639989" h="2155191">
                <a:moveTo>
                  <a:pt x="0" y="0"/>
                </a:moveTo>
                <a:lnTo>
                  <a:pt x="2639989" y="0"/>
                </a:lnTo>
                <a:lnTo>
                  <a:pt x="2639989" y="2155191"/>
                </a:lnTo>
                <a:lnTo>
                  <a:pt x="0" y="215519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7" name="Freeform 37"/>
          <p:cNvSpPr/>
          <p:nvPr/>
        </p:nvSpPr>
        <p:spPr>
          <a:xfrm rot="507553">
            <a:off x="490059" y="8232264"/>
            <a:ext cx="1981817" cy="1143846"/>
          </a:xfrm>
          <a:custGeom>
            <a:avLst/>
            <a:gdLst/>
            <a:ahLst/>
            <a:cxnLst/>
            <a:rect l="l" t="t" r="r" b="b"/>
            <a:pathLst>
              <a:path w="1981817" h="1143846">
                <a:moveTo>
                  <a:pt x="0" y="0"/>
                </a:moveTo>
                <a:lnTo>
                  <a:pt x="1981818" y="0"/>
                </a:lnTo>
                <a:lnTo>
                  <a:pt x="1981818" y="1143847"/>
                </a:lnTo>
                <a:lnTo>
                  <a:pt x="0" y="114384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8" name="TextBox 38"/>
          <p:cNvSpPr txBox="1"/>
          <p:nvPr/>
        </p:nvSpPr>
        <p:spPr>
          <a:xfrm rot="61751">
            <a:off x="11290319" y="3997533"/>
            <a:ext cx="4745381" cy="3761232"/>
          </a:xfrm>
          <a:prstGeom prst="rect">
            <a:avLst/>
          </a:prstGeom>
        </p:spPr>
        <p:txBody>
          <a:bodyPr lIns="0" tIns="0" rIns="0" bIns="0" rtlCol="0" anchor="t">
            <a:spAutoFit/>
          </a:bodyPr>
          <a:lstStyle/>
          <a:p>
            <a:pPr algn="ctr">
              <a:lnSpc>
                <a:spcPts val="5004"/>
              </a:lnSpc>
            </a:pPr>
            <a:r>
              <a:rPr lang="en-US" sz="3600">
                <a:solidFill>
                  <a:srgbClr val="683E38"/>
                </a:solidFill>
                <a:latin typeface="Balsamiq Sans"/>
                <a:ea typeface="Balsamiq Sans"/>
                <a:cs typeface="Balsamiq Sans"/>
                <a:sym typeface="Balsamiq Sans"/>
              </a:rPr>
              <a:t>Art ancien japonais</a:t>
            </a:r>
          </a:p>
          <a:p>
            <a:pPr algn="ctr">
              <a:lnSpc>
                <a:spcPts val="5004"/>
              </a:lnSpc>
            </a:pPr>
            <a:endParaRPr lang="en-US" sz="3600">
              <a:solidFill>
                <a:srgbClr val="683E38"/>
              </a:solidFill>
              <a:latin typeface="Balsamiq Sans"/>
              <a:ea typeface="Balsamiq Sans"/>
              <a:cs typeface="Balsamiq Sans"/>
              <a:sym typeface="Balsamiq Sans"/>
            </a:endParaRPr>
          </a:p>
          <a:p>
            <a:pPr algn="ctr">
              <a:lnSpc>
                <a:spcPts val="5004"/>
              </a:lnSpc>
            </a:pPr>
            <a:r>
              <a:rPr lang="en-US" sz="3600">
                <a:solidFill>
                  <a:srgbClr val="683E38"/>
                </a:solidFill>
                <a:latin typeface="Balsamiq Sans"/>
                <a:ea typeface="Balsamiq Sans"/>
                <a:cs typeface="Balsamiq Sans"/>
                <a:sym typeface="Balsamiq Sans"/>
              </a:rPr>
              <a:t>Technique de pliage de papier</a:t>
            </a:r>
          </a:p>
          <a:p>
            <a:pPr algn="ctr">
              <a:lnSpc>
                <a:spcPts val="5004"/>
              </a:lnSpc>
            </a:pPr>
            <a:endParaRPr lang="en-US" sz="3600">
              <a:solidFill>
                <a:srgbClr val="683E38"/>
              </a:solidFill>
              <a:latin typeface="Balsamiq Sans"/>
              <a:ea typeface="Balsamiq Sans"/>
              <a:cs typeface="Balsamiq Sans"/>
              <a:sym typeface="Balsamiq Sans"/>
            </a:endParaRPr>
          </a:p>
          <a:p>
            <a:pPr algn="ctr">
              <a:lnSpc>
                <a:spcPts val="5004"/>
              </a:lnSpc>
            </a:pPr>
            <a:r>
              <a:rPr lang="en-US" sz="3600">
                <a:solidFill>
                  <a:srgbClr val="683E38"/>
                </a:solidFill>
                <a:latin typeface="Balsamiq Sans"/>
                <a:ea typeface="Balsamiq Sans"/>
                <a:cs typeface="Balsamiq Sans"/>
                <a:sym typeface="Balsamiq Sans"/>
              </a:rPr>
              <a:t>Beauté et simplicité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rot="5627850">
            <a:off x="7117609" y="-1577167"/>
            <a:ext cx="5277018" cy="22460467"/>
          </a:xfrm>
          <a:custGeom>
            <a:avLst/>
            <a:gdLst/>
            <a:ahLst/>
            <a:cxnLst/>
            <a:rect l="l" t="t" r="r" b="b"/>
            <a:pathLst>
              <a:path w="5277018" h="22460467">
                <a:moveTo>
                  <a:pt x="0" y="0"/>
                </a:moveTo>
                <a:lnTo>
                  <a:pt x="5277018" y="0"/>
                </a:lnTo>
                <a:lnTo>
                  <a:pt x="5277018" y="22460466"/>
                </a:lnTo>
                <a:lnTo>
                  <a:pt x="0" y="22460466"/>
                </a:lnTo>
                <a:lnTo>
                  <a:pt x="0" y="0"/>
                </a:lnTo>
                <a:close/>
              </a:path>
            </a:pathLst>
          </a:custGeom>
          <a:blipFill>
            <a:blip r:embed="rId4">
              <a:extLst>
                <a:ext uri="{96DAC541-7B7A-43D3-8B79-37D633B846F1}">
                  <asvg:svgBlip xmlns:asvg="http://schemas.microsoft.com/office/drawing/2016/SVG/main" r:embed="rId5"/>
                </a:ext>
              </a:extLst>
            </a:blip>
            <a:stretch>
              <a:fillRect r="-148411"/>
            </a:stretch>
          </a:blipFill>
        </p:spPr>
      </p:sp>
      <p:grpSp>
        <p:nvGrpSpPr>
          <p:cNvPr id="5" name="Group 5"/>
          <p:cNvGrpSpPr/>
          <p:nvPr/>
        </p:nvGrpSpPr>
        <p:grpSpPr>
          <a:xfrm rot="-69872">
            <a:off x="1412678" y="1601542"/>
            <a:ext cx="10726001" cy="7083206"/>
            <a:chOff x="0" y="0"/>
            <a:chExt cx="2824955" cy="1865536"/>
          </a:xfrm>
        </p:grpSpPr>
        <p:sp>
          <p:nvSpPr>
            <p:cNvPr id="6" name="Freeform 6"/>
            <p:cNvSpPr/>
            <p:nvPr/>
          </p:nvSpPr>
          <p:spPr>
            <a:xfrm>
              <a:off x="0" y="0"/>
              <a:ext cx="2824955" cy="1865536"/>
            </a:xfrm>
            <a:custGeom>
              <a:avLst/>
              <a:gdLst/>
              <a:ahLst/>
              <a:cxnLst/>
              <a:rect l="l" t="t" r="r" b="b"/>
              <a:pathLst>
                <a:path w="2824955" h="1865536">
                  <a:moveTo>
                    <a:pt x="34646" y="0"/>
                  </a:moveTo>
                  <a:lnTo>
                    <a:pt x="2790309" y="0"/>
                  </a:lnTo>
                  <a:cubicBezTo>
                    <a:pt x="2799498" y="0"/>
                    <a:pt x="2808310" y="3650"/>
                    <a:pt x="2814807" y="10148"/>
                  </a:cubicBezTo>
                  <a:cubicBezTo>
                    <a:pt x="2821305" y="16645"/>
                    <a:pt x="2824955" y="25457"/>
                    <a:pt x="2824955" y="34646"/>
                  </a:cubicBezTo>
                  <a:lnTo>
                    <a:pt x="2824955" y="1830890"/>
                  </a:lnTo>
                  <a:cubicBezTo>
                    <a:pt x="2824955" y="1840079"/>
                    <a:pt x="2821305" y="1848891"/>
                    <a:pt x="2814807" y="1855388"/>
                  </a:cubicBezTo>
                  <a:cubicBezTo>
                    <a:pt x="2808310" y="1861886"/>
                    <a:pt x="2799498" y="1865536"/>
                    <a:pt x="2790309" y="1865536"/>
                  </a:cubicBezTo>
                  <a:lnTo>
                    <a:pt x="34646" y="1865536"/>
                  </a:lnTo>
                  <a:cubicBezTo>
                    <a:pt x="25457" y="1865536"/>
                    <a:pt x="16645" y="1861886"/>
                    <a:pt x="10148" y="1855388"/>
                  </a:cubicBezTo>
                  <a:cubicBezTo>
                    <a:pt x="3650" y="1848891"/>
                    <a:pt x="0" y="1840079"/>
                    <a:pt x="0" y="1830890"/>
                  </a:cubicBezTo>
                  <a:lnTo>
                    <a:pt x="0" y="34646"/>
                  </a:lnTo>
                  <a:cubicBezTo>
                    <a:pt x="0" y="25457"/>
                    <a:pt x="3650" y="16645"/>
                    <a:pt x="10148" y="10148"/>
                  </a:cubicBezTo>
                  <a:cubicBezTo>
                    <a:pt x="16645" y="3650"/>
                    <a:pt x="25457" y="0"/>
                    <a:pt x="34646" y="0"/>
                  </a:cubicBezTo>
                  <a:close/>
                </a:path>
              </a:pathLst>
            </a:custGeom>
            <a:solidFill>
              <a:srgbClr val="E88842"/>
            </a:solidFill>
          </p:spPr>
        </p:sp>
        <p:sp>
          <p:nvSpPr>
            <p:cNvPr id="7" name="TextBox 7"/>
            <p:cNvSpPr txBox="1"/>
            <p:nvPr/>
          </p:nvSpPr>
          <p:spPr>
            <a:xfrm>
              <a:off x="0" y="-57150"/>
              <a:ext cx="2824955" cy="192268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69872">
            <a:off x="2314046" y="2370623"/>
            <a:ext cx="8960646" cy="5583035"/>
            <a:chOff x="0" y="0"/>
            <a:chExt cx="2360005" cy="1470429"/>
          </a:xfrm>
        </p:grpSpPr>
        <p:sp>
          <p:nvSpPr>
            <p:cNvPr id="9" name="Freeform 9"/>
            <p:cNvSpPr/>
            <p:nvPr/>
          </p:nvSpPr>
          <p:spPr>
            <a:xfrm>
              <a:off x="0" y="0"/>
              <a:ext cx="2360005" cy="1470429"/>
            </a:xfrm>
            <a:custGeom>
              <a:avLst/>
              <a:gdLst/>
              <a:ahLst/>
              <a:cxnLst/>
              <a:rect l="l" t="t" r="r" b="b"/>
              <a:pathLst>
                <a:path w="2360005" h="1470429">
                  <a:moveTo>
                    <a:pt x="41472" y="0"/>
                  </a:moveTo>
                  <a:lnTo>
                    <a:pt x="2318534" y="0"/>
                  </a:lnTo>
                  <a:cubicBezTo>
                    <a:pt x="2341438" y="0"/>
                    <a:pt x="2360005" y="18567"/>
                    <a:pt x="2360005" y="41472"/>
                  </a:cubicBezTo>
                  <a:lnTo>
                    <a:pt x="2360005" y="1428957"/>
                  </a:lnTo>
                  <a:cubicBezTo>
                    <a:pt x="2360005" y="1439956"/>
                    <a:pt x="2355636" y="1450505"/>
                    <a:pt x="2347859" y="1458282"/>
                  </a:cubicBezTo>
                  <a:cubicBezTo>
                    <a:pt x="2340081" y="1466060"/>
                    <a:pt x="2329533" y="1470429"/>
                    <a:pt x="2318534" y="1470429"/>
                  </a:cubicBezTo>
                  <a:lnTo>
                    <a:pt x="41472" y="1470429"/>
                  </a:lnTo>
                  <a:cubicBezTo>
                    <a:pt x="30473" y="1470429"/>
                    <a:pt x="19924" y="1466060"/>
                    <a:pt x="12147" y="1458282"/>
                  </a:cubicBezTo>
                  <a:cubicBezTo>
                    <a:pt x="4369" y="1450505"/>
                    <a:pt x="0" y="1439956"/>
                    <a:pt x="0" y="1428957"/>
                  </a:cubicBezTo>
                  <a:lnTo>
                    <a:pt x="0" y="41472"/>
                  </a:lnTo>
                  <a:cubicBezTo>
                    <a:pt x="0" y="30473"/>
                    <a:pt x="4369" y="19924"/>
                    <a:pt x="12147" y="12147"/>
                  </a:cubicBezTo>
                  <a:cubicBezTo>
                    <a:pt x="19924" y="4369"/>
                    <a:pt x="30473" y="0"/>
                    <a:pt x="41472" y="0"/>
                  </a:cubicBezTo>
                  <a:close/>
                </a:path>
              </a:pathLst>
            </a:custGeom>
            <a:solidFill>
              <a:srgbClr val="FFFFFF"/>
            </a:solidFill>
          </p:spPr>
        </p:sp>
        <p:sp>
          <p:nvSpPr>
            <p:cNvPr id="10" name="TextBox 10"/>
            <p:cNvSpPr txBox="1"/>
            <p:nvPr/>
          </p:nvSpPr>
          <p:spPr>
            <a:xfrm>
              <a:off x="0" y="-57150"/>
              <a:ext cx="2360005" cy="152757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172364" y="22503"/>
            <a:ext cx="115986" cy="3086100"/>
            <a:chOff x="0" y="0"/>
            <a:chExt cx="30548" cy="812800"/>
          </a:xfrm>
        </p:grpSpPr>
        <p:sp>
          <p:nvSpPr>
            <p:cNvPr id="12" name="Freeform 12"/>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13" name="TextBox 13"/>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882243" y="-245924"/>
            <a:ext cx="115986" cy="3086100"/>
            <a:chOff x="0" y="0"/>
            <a:chExt cx="30548" cy="812800"/>
          </a:xfrm>
        </p:grpSpPr>
        <p:sp>
          <p:nvSpPr>
            <p:cNvPr id="15" name="Freeform 15"/>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16" name="TextBox 16"/>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3025585" y="2903830"/>
            <a:ext cx="409544" cy="4095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735464" y="2699058"/>
            <a:ext cx="409544" cy="4095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rot="7313029">
            <a:off x="16381223" y="-5030184"/>
            <a:ext cx="7072370" cy="12117769"/>
          </a:xfrm>
          <a:custGeom>
            <a:avLst/>
            <a:gdLst/>
            <a:ahLst/>
            <a:cxnLst/>
            <a:rect l="l" t="t" r="r" b="b"/>
            <a:pathLst>
              <a:path w="7072370" h="12117769">
                <a:moveTo>
                  <a:pt x="0" y="0"/>
                </a:moveTo>
                <a:lnTo>
                  <a:pt x="7072370" y="0"/>
                </a:lnTo>
                <a:lnTo>
                  <a:pt x="7072370" y="12117768"/>
                </a:lnTo>
                <a:lnTo>
                  <a:pt x="0" y="121177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a:off x="12752475" y="1565553"/>
            <a:ext cx="4306040" cy="9868008"/>
          </a:xfrm>
          <a:custGeom>
            <a:avLst/>
            <a:gdLst/>
            <a:ahLst/>
            <a:cxnLst/>
            <a:rect l="l" t="t" r="r" b="b"/>
            <a:pathLst>
              <a:path w="4306040" h="9868008">
                <a:moveTo>
                  <a:pt x="0" y="0"/>
                </a:moveTo>
                <a:lnTo>
                  <a:pt x="4306040" y="0"/>
                </a:lnTo>
                <a:lnTo>
                  <a:pt x="4306040" y="9868008"/>
                </a:lnTo>
                <a:lnTo>
                  <a:pt x="0" y="9868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5" name="Freeform 25"/>
          <p:cNvSpPr/>
          <p:nvPr/>
        </p:nvSpPr>
        <p:spPr>
          <a:xfrm>
            <a:off x="737913" y="755491"/>
            <a:ext cx="1620123" cy="1620123"/>
          </a:xfrm>
          <a:custGeom>
            <a:avLst/>
            <a:gdLst/>
            <a:ahLst/>
            <a:cxnLst/>
            <a:rect l="l" t="t" r="r" b="b"/>
            <a:pathLst>
              <a:path w="1620123" h="1620123">
                <a:moveTo>
                  <a:pt x="0" y="0"/>
                </a:moveTo>
                <a:lnTo>
                  <a:pt x="1620123" y="0"/>
                </a:lnTo>
                <a:lnTo>
                  <a:pt x="1620123" y="1620123"/>
                </a:lnTo>
                <a:lnTo>
                  <a:pt x="0" y="16201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rot="228012">
            <a:off x="10927551" y="1088466"/>
            <a:ext cx="1312691" cy="2227802"/>
          </a:xfrm>
          <a:custGeom>
            <a:avLst/>
            <a:gdLst/>
            <a:ahLst/>
            <a:cxnLst/>
            <a:rect l="l" t="t" r="r" b="b"/>
            <a:pathLst>
              <a:path w="1312691" h="2227802">
                <a:moveTo>
                  <a:pt x="0" y="0"/>
                </a:moveTo>
                <a:lnTo>
                  <a:pt x="1312692" y="0"/>
                </a:lnTo>
                <a:lnTo>
                  <a:pt x="1312692" y="2227802"/>
                </a:lnTo>
                <a:lnTo>
                  <a:pt x="0" y="22278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Freeform 27"/>
          <p:cNvSpPr/>
          <p:nvPr/>
        </p:nvSpPr>
        <p:spPr>
          <a:xfrm>
            <a:off x="805783" y="7160587"/>
            <a:ext cx="2219802" cy="2097713"/>
          </a:xfrm>
          <a:custGeom>
            <a:avLst/>
            <a:gdLst/>
            <a:ahLst/>
            <a:cxnLst/>
            <a:rect l="l" t="t" r="r" b="b"/>
            <a:pathLst>
              <a:path w="2219802" h="2097713">
                <a:moveTo>
                  <a:pt x="0" y="0"/>
                </a:moveTo>
                <a:lnTo>
                  <a:pt x="2219802" y="0"/>
                </a:lnTo>
                <a:lnTo>
                  <a:pt x="2219802" y="2097713"/>
                </a:lnTo>
                <a:lnTo>
                  <a:pt x="0" y="2097713"/>
                </a:lnTo>
                <a:lnTo>
                  <a:pt x="0" y="0"/>
                </a:lnTo>
                <a:close/>
              </a:path>
            </a:pathLst>
          </a:custGeom>
          <a:blipFill>
            <a:blip r:embed="rId14"/>
            <a:stretch>
              <a:fillRect/>
            </a:stretch>
          </a:blipFill>
        </p:spPr>
      </p:sp>
      <p:sp>
        <p:nvSpPr>
          <p:cNvPr id="28" name="Freeform 28"/>
          <p:cNvSpPr/>
          <p:nvPr/>
        </p:nvSpPr>
        <p:spPr>
          <a:xfrm rot="934348">
            <a:off x="10635561" y="6932176"/>
            <a:ext cx="2269314" cy="1860837"/>
          </a:xfrm>
          <a:custGeom>
            <a:avLst/>
            <a:gdLst/>
            <a:ahLst/>
            <a:cxnLst/>
            <a:rect l="l" t="t" r="r" b="b"/>
            <a:pathLst>
              <a:path w="2269314" h="1860837">
                <a:moveTo>
                  <a:pt x="0" y="0"/>
                </a:moveTo>
                <a:lnTo>
                  <a:pt x="2269314" y="0"/>
                </a:lnTo>
                <a:lnTo>
                  <a:pt x="2269314" y="1860837"/>
                </a:lnTo>
                <a:lnTo>
                  <a:pt x="0" y="186083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9" name="TextBox 29"/>
          <p:cNvSpPr txBox="1"/>
          <p:nvPr/>
        </p:nvSpPr>
        <p:spPr>
          <a:xfrm rot="-114613">
            <a:off x="2394239" y="3123596"/>
            <a:ext cx="8579364" cy="1896082"/>
          </a:xfrm>
          <a:prstGeom prst="rect">
            <a:avLst/>
          </a:prstGeom>
        </p:spPr>
        <p:txBody>
          <a:bodyPr lIns="0" tIns="0" rIns="0" bIns="0" rtlCol="0" anchor="t">
            <a:spAutoFit/>
          </a:bodyPr>
          <a:lstStyle/>
          <a:p>
            <a:pPr marL="0" lvl="0" indent="0" algn="ctr">
              <a:lnSpc>
                <a:spcPts val="7105"/>
              </a:lnSpc>
              <a:spcBef>
                <a:spcPct val="0"/>
              </a:spcBef>
            </a:pPr>
            <a:r>
              <a:rPr lang="en-US" sz="7895" spc="-236">
                <a:solidFill>
                  <a:srgbClr val="683E38"/>
                </a:solidFill>
                <a:latin typeface="Lilita One"/>
                <a:ea typeface="Lilita One"/>
                <a:cs typeface="Lilita One"/>
                <a:sym typeface="Lilita One"/>
              </a:rPr>
              <a:t>ORIGINES DE L'ORIGAMI</a:t>
            </a:r>
          </a:p>
        </p:txBody>
      </p:sp>
      <p:sp>
        <p:nvSpPr>
          <p:cNvPr id="30" name="TextBox 30"/>
          <p:cNvSpPr txBox="1"/>
          <p:nvPr/>
        </p:nvSpPr>
        <p:spPr>
          <a:xfrm rot="-80668">
            <a:off x="2861299" y="5255332"/>
            <a:ext cx="7969264" cy="2190750"/>
          </a:xfrm>
          <a:prstGeom prst="rect">
            <a:avLst/>
          </a:prstGeom>
        </p:spPr>
        <p:txBody>
          <a:bodyPr lIns="0" tIns="0" rIns="0" bIns="0" rtlCol="0" anchor="t">
            <a:spAutoFit/>
          </a:bodyPr>
          <a:lstStyle/>
          <a:p>
            <a:pPr algn="ctr">
              <a:lnSpc>
                <a:spcPts val="3479"/>
              </a:lnSpc>
            </a:pPr>
            <a:r>
              <a:rPr lang="en-US" sz="2899" b="1">
                <a:solidFill>
                  <a:srgbClr val="683E38"/>
                </a:solidFill>
                <a:latin typeface="Quicksand Semi-Bold"/>
                <a:ea typeface="Quicksand Semi-Bold"/>
                <a:cs typeface="Quicksand Semi-Bold"/>
                <a:sym typeface="Quicksand Semi-Bold"/>
              </a:rPr>
              <a:t>Apparition au Japon (il y a environ mille ans)</a:t>
            </a:r>
          </a:p>
          <a:p>
            <a:pPr algn="ctr">
              <a:lnSpc>
                <a:spcPts val="3479"/>
              </a:lnSpc>
            </a:pPr>
            <a:endParaRPr lang="en-US" sz="2899" b="1">
              <a:solidFill>
                <a:srgbClr val="683E38"/>
              </a:solidFill>
              <a:latin typeface="Quicksand Semi-Bold"/>
              <a:ea typeface="Quicksand Semi-Bold"/>
              <a:cs typeface="Quicksand Semi-Bold"/>
              <a:sym typeface="Quicksand Semi-Bold"/>
            </a:endParaRPr>
          </a:p>
          <a:p>
            <a:pPr algn="ctr">
              <a:lnSpc>
                <a:spcPts val="3479"/>
              </a:lnSpc>
            </a:pPr>
            <a:r>
              <a:rPr lang="en-US" sz="2899" b="1">
                <a:solidFill>
                  <a:srgbClr val="683E38"/>
                </a:solidFill>
                <a:latin typeface="Quicksand Semi-Bold"/>
                <a:ea typeface="Quicksand Semi-Bold"/>
                <a:cs typeface="Quicksand Semi-Bold"/>
                <a:sym typeface="Quicksand Semi-Bold"/>
              </a:rPr>
              <a:t>Cérémonies religieuses et élite sociale</a:t>
            </a:r>
          </a:p>
          <a:p>
            <a:pPr algn="ctr">
              <a:lnSpc>
                <a:spcPts val="3479"/>
              </a:lnSpc>
            </a:pPr>
            <a:endParaRPr lang="en-US" sz="2899" b="1">
              <a:solidFill>
                <a:srgbClr val="683E38"/>
              </a:solidFill>
              <a:latin typeface="Quicksand Semi-Bold"/>
              <a:ea typeface="Quicksand Semi-Bold"/>
              <a:cs typeface="Quicksand Semi-Bold"/>
              <a:sym typeface="Quicksand Semi-Bold"/>
            </a:endParaRPr>
          </a:p>
          <a:p>
            <a:pPr algn="ctr">
              <a:lnSpc>
                <a:spcPts val="3479"/>
              </a:lnSpc>
            </a:pPr>
            <a:r>
              <a:rPr lang="en-US" sz="2899" b="1">
                <a:solidFill>
                  <a:srgbClr val="683E38"/>
                </a:solidFill>
                <a:latin typeface="Quicksand Semi-Bold"/>
                <a:ea typeface="Quicksand Semi-Bold"/>
                <a:cs typeface="Quicksand Semi-Bold"/>
                <a:sym typeface="Quicksand Semi-Bold"/>
              </a:rPr>
              <a:t>Evolution vers un art populaire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rot="-10800000">
            <a:off x="13603020" y="-654374"/>
            <a:ext cx="4905538" cy="2199639"/>
          </a:xfrm>
          <a:custGeom>
            <a:avLst/>
            <a:gdLst/>
            <a:ahLst/>
            <a:cxnLst/>
            <a:rect l="l" t="t" r="r" b="b"/>
            <a:pathLst>
              <a:path w="4905538" h="2199639">
                <a:moveTo>
                  <a:pt x="0" y="0"/>
                </a:moveTo>
                <a:lnTo>
                  <a:pt x="4905538" y="0"/>
                </a:lnTo>
                <a:lnTo>
                  <a:pt x="4905538" y="2199639"/>
                </a:lnTo>
                <a:lnTo>
                  <a:pt x="0" y="2199639"/>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5" name="Freeform 5"/>
          <p:cNvSpPr/>
          <p:nvPr/>
        </p:nvSpPr>
        <p:spPr>
          <a:xfrm rot="-10800000">
            <a:off x="8998418" y="-654374"/>
            <a:ext cx="4905538" cy="2199639"/>
          </a:xfrm>
          <a:custGeom>
            <a:avLst/>
            <a:gdLst/>
            <a:ahLst/>
            <a:cxnLst/>
            <a:rect l="l" t="t" r="r" b="b"/>
            <a:pathLst>
              <a:path w="4905538" h="2199639">
                <a:moveTo>
                  <a:pt x="0" y="0"/>
                </a:moveTo>
                <a:lnTo>
                  <a:pt x="4905538" y="0"/>
                </a:lnTo>
                <a:lnTo>
                  <a:pt x="4905538" y="2199639"/>
                </a:lnTo>
                <a:lnTo>
                  <a:pt x="0" y="2199639"/>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6" name="Freeform 6"/>
          <p:cNvSpPr/>
          <p:nvPr/>
        </p:nvSpPr>
        <p:spPr>
          <a:xfrm rot="-10800000">
            <a:off x="4464623" y="-654374"/>
            <a:ext cx="4905538" cy="2199639"/>
          </a:xfrm>
          <a:custGeom>
            <a:avLst/>
            <a:gdLst/>
            <a:ahLst/>
            <a:cxnLst/>
            <a:rect l="l" t="t" r="r" b="b"/>
            <a:pathLst>
              <a:path w="4905538" h="2199639">
                <a:moveTo>
                  <a:pt x="0" y="0"/>
                </a:moveTo>
                <a:lnTo>
                  <a:pt x="4905538" y="0"/>
                </a:lnTo>
                <a:lnTo>
                  <a:pt x="4905538" y="2199639"/>
                </a:lnTo>
                <a:lnTo>
                  <a:pt x="0" y="2199639"/>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7" name="Freeform 7"/>
          <p:cNvSpPr/>
          <p:nvPr/>
        </p:nvSpPr>
        <p:spPr>
          <a:xfrm rot="-10800000">
            <a:off x="-220558" y="-654374"/>
            <a:ext cx="4905538" cy="2199639"/>
          </a:xfrm>
          <a:custGeom>
            <a:avLst/>
            <a:gdLst/>
            <a:ahLst/>
            <a:cxnLst/>
            <a:rect l="l" t="t" r="r" b="b"/>
            <a:pathLst>
              <a:path w="4905538" h="2199639">
                <a:moveTo>
                  <a:pt x="0" y="0"/>
                </a:moveTo>
                <a:lnTo>
                  <a:pt x="4905538" y="0"/>
                </a:lnTo>
                <a:lnTo>
                  <a:pt x="4905538" y="2199639"/>
                </a:lnTo>
                <a:lnTo>
                  <a:pt x="0" y="2199639"/>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grpSp>
        <p:nvGrpSpPr>
          <p:cNvPr id="8" name="Group 8"/>
          <p:cNvGrpSpPr/>
          <p:nvPr/>
        </p:nvGrpSpPr>
        <p:grpSpPr>
          <a:xfrm>
            <a:off x="-660307" y="7497075"/>
            <a:ext cx="20060937" cy="3035849"/>
            <a:chOff x="0" y="0"/>
            <a:chExt cx="5283539" cy="799565"/>
          </a:xfrm>
        </p:grpSpPr>
        <p:sp>
          <p:nvSpPr>
            <p:cNvPr id="9" name="Freeform 9"/>
            <p:cNvSpPr/>
            <p:nvPr/>
          </p:nvSpPr>
          <p:spPr>
            <a:xfrm>
              <a:off x="0" y="0"/>
              <a:ext cx="5283539" cy="799565"/>
            </a:xfrm>
            <a:custGeom>
              <a:avLst/>
              <a:gdLst/>
              <a:ahLst/>
              <a:cxnLst/>
              <a:rect l="l" t="t" r="r" b="b"/>
              <a:pathLst>
                <a:path w="5283539" h="799565">
                  <a:moveTo>
                    <a:pt x="0" y="0"/>
                  </a:moveTo>
                  <a:lnTo>
                    <a:pt x="5283539" y="0"/>
                  </a:lnTo>
                  <a:lnTo>
                    <a:pt x="5283539" y="799565"/>
                  </a:lnTo>
                  <a:lnTo>
                    <a:pt x="0" y="799565"/>
                  </a:lnTo>
                  <a:close/>
                </a:path>
              </a:pathLst>
            </a:custGeom>
            <a:solidFill>
              <a:srgbClr val="FFCB65"/>
            </a:solidFill>
          </p:spPr>
        </p:sp>
        <p:sp>
          <p:nvSpPr>
            <p:cNvPr id="10" name="TextBox 10"/>
            <p:cNvSpPr txBox="1"/>
            <p:nvPr/>
          </p:nvSpPr>
          <p:spPr>
            <a:xfrm>
              <a:off x="0" y="-57150"/>
              <a:ext cx="5283539" cy="85671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05457" y="7497075"/>
            <a:ext cx="4227660" cy="4227660"/>
          </a:xfrm>
          <a:custGeom>
            <a:avLst/>
            <a:gdLst/>
            <a:ahLst/>
            <a:cxnLst/>
            <a:rect l="l" t="t" r="r" b="b"/>
            <a:pathLst>
              <a:path w="4227660" h="4227660">
                <a:moveTo>
                  <a:pt x="0" y="0"/>
                </a:moveTo>
                <a:lnTo>
                  <a:pt x="4227660" y="0"/>
                </a:lnTo>
                <a:lnTo>
                  <a:pt x="4227660" y="4227659"/>
                </a:lnTo>
                <a:lnTo>
                  <a:pt x="0" y="4227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3458223" y="7497075"/>
            <a:ext cx="4227660" cy="4227660"/>
          </a:xfrm>
          <a:custGeom>
            <a:avLst/>
            <a:gdLst/>
            <a:ahLst/>
            <a:cxnLst/>
            <a:rect l="l" t="t" r="r" b="b"/>
            <a:pathLst>
              <a:path w="4227660" h="4227660">
                <a:moveTo>
                  <a:pt x="0" y="0"/>
                </a:moveTo>
                <a:lnTo>
                  <a:pt x="4227659" y="0"/>
                </a:lnTo>
                <a:lnTo>
                  <a:pt x="4227659" y="4227659"/>
                </a:lnTo>
                <a:lnTo>
                  <a:pt x="0" y="4227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7021902" y="7497075"/>
            <a:ext cx="4227660" cy="4227660"/>
          </a:xfrm>
          <a:custGeom>
            <a:avLst/>
            <a:gdLst/>
            <a:ahLst/>
            <a:cxnLst/>
            <a:rect l="l" t="t" r="r" b="b"/>
            <a:pathLst>
              <a:path w="4227660" h="4227660">
                <a:moveTo>
                  <a:pt x="0" y="0"/>
                </a:moveTo>
                <a:lnTo>
                  <a:pt x="4227660" y="0"/>
                </a:lnTo>
                <a:lnTo>
                  <a:pt x="4227660" y="4227659"/>
                </a:lnTo>
                <a:lnTo>
                  <a:pt x="0" y="4227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10585582" y="7497075"/>
            <a:ext cx="4227660" cy="4227660"/>
          </a:xfrm>
          <a:custGeom>
            <a:avLst/>
            <a:gdLst/>
            <a:ahLst/>
            <a:cxnLst/>
            <a:rect l="l" t="t" r="r" b="b"/>
            <a:pathLst>
              <a:path w="4227660" h="4227660">
                <a:moveTo>
                  <a:pt x="0" y="0"/>
                </a:moveTo>
                <a:lnTo>
                  <a:pt x="4227660" y="0"/>
                </a:lnTo>
                <a:lnTo>
                  <a:pt x="4227660" y="4227659"/>
                </a:lnTo>
                <a:lnTo>
                  <a:pt x="0" y="4227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4165797" y="7497075"/>
            <a:ext cx="4227660" cy="4227660"/>
          </a:xfrm>
          <a:custGeom>
            <a:avLst/>
            <a:gdLst/>
            <a:ahLst/>
            <a:cxnLst/>
            <a:rect l="l" t="t" r="r" b="b"/>
            <a:pathLst>
              <a:path w="4227660" h="4227660">
                <a:moveTo>
                  <a:pt x="0" y="0"/>
                </a:moveTo>
                <a:lnTo>
                  <a:pt x="4227660" y="0"/>
                </a:lnTo>
                <a:lnTo>
                  <a:pt x="4227660" y="4227659"/>
                </a:lnTo>
                <a:lnTo>
                  <a:pt x="0" y="4227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6" name="Group 16"/>
          <p:cNvGrpSpPr/>
          <p:nvPr/>
        </p:nvGrpSpPr>
        <p:grpSpPr>
          <a:xfrm rot="-27565">
            <a:off x="7467031" y="4230670"/>
            <a:ext cx="9626202" cy="5051950"/>
            <a:chOff x="0" y="0"/>
            <a:chExt cx="2038649" cy="1069908"/>
          </a:xfrm>
        </p:grpSpPr>
        <p:sp>
          <p:nvSpPr>
            <p:cNvPr id="17" name="Freeform 17"/>
            <p:cNvSpPr/>
            <p:nvPr/>
          </p:nvSpPr>
          <p:spPr>
            <a:xfrm>
              <a:off x="0" y="0"/>
              <a:ext cx="2038648" cy="1069908"/>
            </a:xfrm>
            <a:custGeom>
              <a:avLst/>
              <a:gdLst/>
              <a:ahLst/>
              <a:cxnLst/>
              <a:rect l="l" t="t" r="r" b="b"/>
              <a:pathLst>
                <a:path w="2038648" h="1069908">
                  <a:moveTo>
                    <a:pt x="38604" y="0"/>
                  </a:moveTo>
                  <a:lnTo>
                    <a:pt x="2000044" y="0"/>
                  </a:lnTo>
                  <a:cubicBezTo>
                    <a:pt x="2010283" y="0"/>
                    <a:pt x="2020102" y="4067"/>
                    <a:pt x="2027342" y="11307"/>
                  </a:cubicBezTo>
                  <a:cubicBezTo>
                    <a:pt x="2034581" y="18547"/>
                    <a:pt x="2038648" y="28366"/>
                    <a:pt x="2038648" y="38604"/>
                  </a:cubicBezTo>
                  <a:lnTo>
                    <a:pt x="2038648" y="1031304"/>
                  </a:lnTo>
                  <a:cubicBezTo>
                    <a:pt x="2038648" y="1052624"/>
                    <a:pt x="2021365" y="1069908"/>
                    <a:pt x="2000044" y="1069908"/>
                  </a:cubicBezTo>
                  <a:lnTo>
                    <a:pt x="38604" y="1069908"/>
                  </a:lnTo>
                  <a:cubicBezTo>
                    <a:pt x="17284" y="1069908"/>
                    <a:pt x="0" y="1052624"/>
                    <a:pt x="0" y="1031304"/>
                  </a:cubicBezTo>
                  <a:lnTo>
                    <a:pt x="0" y="38604"/>
                  </a:lnTo>
                  <a:cubicBezTo>
                    <a:pt x="0" y="17284"/>
                    <a:pt x="17284" y="0"/>
                    <a:pt x="38604" y="0"/>
                  </a:cubicBezTo>
                  <a:close/>
                </a:path>
              </a:pathLst>
            </a:custGeom>
            <a:solidFill>
              <a:srgbClr val="E88842"/>
            </a:solidFill>
          </p:spPr>
        </p:sp>
        <p:sp>
          <p:nvSpPr>
            <p:cNvPr id="18" name="TextBox 18"/>
            <p:cNvSpPr txBox="1"/>
            <p:nvPr/>
          </p:nvSpPr>
          <p:spPr>
            <a:xfrm>
              <a:off x="0" y="-57150"/>
              <a:ext cx="2038649" cy="1127058"/>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27565">
            <a:off x="8110182" y="5566811"/>
            <a:ext cx="8392737" cy="3164179"/>
            <a:chOff x="0" y="0"/>
            <a:chExt cx="1777424" cy="670114"/>
          </a:xfrm>
        </p:grpSpPr>
        <p:sp>
          <p:nvSpPr>
            <p:cNvPr id="20" name="Freeform 20"/>
            <p:cNvSpPr/>
            <p:nvPr/>
          </p:nvSpPr>
          <p:spPr>
            <a:xfrm>
              <a:off x="0" y="0"/>
              <a:ext cx="1777424" cy="670114"/>
            </a:xfrm>
            <a:custGeom>
              <a:avLst/>
              <a:gdLst/>
              <a:ahLst/>
              <a:cxnLst/>
              <a:rect l="l" t="t" r="r" b="b"/>
              <a:pathLst>
                <a:path w="1777424" h="670114">
                  <a:moveTo>
                    <a:pt x="44278" y="0"/>
                  </a:moveTo>
                  <a:lnTo>
                    <a:pt x="1733146" y="0"/>
                  </a:lnTo>
                  <a:cubicBezTo>
                    <a:pt x="1757600" y="0"/>
                    <a:pt x="1777424" y="19824"/>
                    <a:pt x="1777424" y="44278"/>
                  </a:cubicBezTo>
                  <a:lnTo>
                    <a:pt x="1777424" y="625836"/>
                  </a:lnTo>
                  <a:cubicBezTo>
                    <a:pt x="1777424" y="650290"/>
                    <a:pt x="1757600" y="670114"/>
                    <a:pt x="1733146" y="670114"/>
                  </a:cubicBezTo>
                  <a:lnTo>
                    <a:pt x="44278" y="670114"/>
                  </a:lnTo>
                  <a:cubicBezTo>
                    <a:pt x="32535" y="670114"/>
                    <a:pt x="21272" y="665449"/>
                    <a:pt x="12969" y="657145"/>
                  </a:cubicBezTo>
                  <a:cubicBezTo>
                    <a:pt x="4665" y="648841"/>
                    <a:pt x="0" y="637579"/>
                    <a:pt x="0" y="625836"/>
                  </a:cubicBezTo>
                  <a:lnTo>
                    <a:pt x="0" y="44278"/>
                  </a:lnTo>
                  <a:cubicBezTo>
                    <a:pt x="0" y="19824"/>
                    <a:pt x="19824" y="0"/>
                    <a:pt x="44278" y="0"/>
                  </a:cubicBezTo>
                  <a:close/>
                </a:path>
              </a:pathLst>
            </a:custGeom>
            <a:solidFill>
              <a:srgbClr val="FFFFFF"/>
            </a:solidFill>
          </p:spPr>
        </p:sp>
        <p:sp>
          <p:nvSpPr>
            <p:cNvPr id="21" name="TextBox 21"/>
            <p:cNvSpPr txBox="1"/>
            <p:nvPr/>
          </p:nvSpPr>
          <p:spPr>
            <a:xfrm>
              <a:off x="0" y="-57150"/>
              <a:ext cx="1777424" cy="727264"/>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7155">
            <a:off x="8041652" y="4674835"/>
            <a:ext cx="572034" cy="57203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7155">
            <a:off x="9611601" y="4671567"/>
            <a:ext cx="572034" cy="57203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rot="-7155">
            <a:off x="11181550" y="4668299"/>
            <a:ext cx="572034" cy="57203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0" name="TextBox 3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rot="-7155">
            <a:off x="12751499" y="4665031"/>
            <a:ext cx="572034" cy="57203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3" name="TextBox 3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rot="-7155">
            <a:off x="14322781" y="4665031"/>
            <a:ext cx="572034" cy="57203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6" name="TextBox 3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rot="-7155">
            <a:off x="15894063" y="4665031"/>
            <a:ext cx="572034" cy="572034"/>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9" name="TextBox 3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482484" y="2164081"/>
            <a:ext cx="6065776" cy="7446824"/>
          </a:xfrm>
          <a:custGeom>
            <a:avLst/>
            <a:gdLst/>
            <a:ahLst/>
            <a:cxnLst/>
            <a:rect l="l" t="t" r="r" b="b"/>
            <a:pathLst>
              <a:path w="6065776" h="7446824">
                <a:moveTo>
                  <a:pt x="0" y="0"/>
                </a:moveTo>
                <a:lnTo>
                  <a:pt x="6065777" y="0"/>
                </a:lnTo>
                <a:lnTo>
                  <a:pt x="6065777" y="7446824"/>
                </a:lnTo>
                <a:lnTo>
                  <a:pt x="0" y="74468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TextBox 41"/>
          <p:cNvSpPr txBox="1"/>
          <p:nvPr/>
        </p:nvSpPr>
        <p:spPr>
          <a:xfrm rot="-89099">
            <a:off x="6543197" y="2829002"/>
            <a:ext cx="11483005" cy="904005"/>
          </a:xfrm>
          <a:prstGeom prst="rect">
            <a:avLst/>
          </a:prstGeom>
        </p:spPr>
        <p:txBody>
          <a:bodyPr lIns="0" tIns="0" rIns="0" bIns="0" rtlCol="0" anchor="t">
            <a:spAutoFit/>
          </a:bodyPr>
          <a:lstStyle/>
          <a:p>
            <a:pPr marL="0" lvl="0" indent="0" algn="ctr">
              <a:lnSpc>
                <a:spcPts val="6142"/>
              </a:lnSpc>
              <a:spcBef>
                <a:spcPct val="0"/>
              </a:spcBef>
            </a:pPr>
            <a:r>
              <a:rPr lang="en-US" sz="8300" spc="-249">
                <a:solidFill>
                  <a:srgbClr val="683E38"/>
                </a:solidFill>
                <a:latin typeface="Lilita One"/>
                <a:ea typeface="Lilita One"/>
                <a:cs typeface="Lilita One"/>
                <a:sym typeface="Lilita One"/>
              </a:rPr>
              <a:t>DIFFUSION CULTURELLE</a:t>
            </a:r>
          </a:p>
        </p:txBody>
      </p:sp>
      <p:sp>
        <p:nvSpPr>
          <p:cNvPr id="42" name="TextBox 42"/>
          <p:cNvSpPr txBox="1"/>
          <p:nvPr/>
        </p:nvSpPr>
        <p:spPr>
          <a:xfrm rot="-141207">
            <a:off x="8644026" y="6080245"/>
            <a:ext cx="7272214" cy="1857375"/>
          </a:xfrm>
          <a:prstGeom prst="rect">
            <a:avLst/>
          </a:prstGeom>
        </p:spPr>
        <p:txBody>
          <a:bodyPr lIns="0" tIns="0" rIns="0" bIns="0" rtlCol="0" anchor="t">
            <a:spAutoFit/>
          </a:bodyPr>
          <a:lstStyle/>
          <a:p>
            <a:pPr algn="ctr">
              <a:lnSpc>
                <a:spcPts val="2999"/>
              </a:lnSpc>
            </a:pPr>
            <a:r>
              <a:rPr lang="en-US" sz="2499" b="1">
                <a:solidFill>
                  <a:srgbClr val="683E38"/>
                </a:solidFill>
                <a:latin typeface="Quicksand Semi-Bold"/>
                <a:ea typeface="Quicksand Semi-Bold"/>
                <a:cs typeface="Quicksand Semi-Bold"/>
                <a:sym typeface="Quicksand Semi-Bold"/>
              </a:rPr>
              <a:t>Expansion mondiale</a:t>
            </a:r>
          </a:p>
          <a:p>
            <a:pPr algn="ctr">
              <a:lnSpc>
                <a:spcPts val="2999"/>
              </a:lnSpc>
            </a:pPr>
            <a:endParaRPr lang="en-US" sz="2499" b="1">
              <a:solidFill>
                <a:srgbClr val="683E38"/>
              </a:solidFill>
              <a:latin typeface="Quicksand Semi-Bold"/>
              <a:ea typeface="Quicksand Semi-Bold"/>
              <a:cs typeface="Quicksand Semi-Bold"/>
              <a:sym typeface="Quicksand Semi-Bold"/>
            </a:endParaRPr>
          </a:p>
          <a:p>
            <a:pPr algn="ctr">
              <a:lnSpc>
                <a:spcPts val="2999"/>
              </a:lnSpc>
            </a:pPr>
            <a:r>
              <a:rPr lang="en-US" sz="2499" b="1">
                <a:solidFill>
                  <a:srgbClr val="683E38"/>
                </a:solidFill>
                <a:latin typeface="Quicksand Semi-Bold"/>
                <a:ea typeface="Quicksand Semi-Bold"/>
                <a:cs typeface="Quicksand Semi-Bold"/>
                <a:sym typeface="Quicksand Semi-Bold"/>
              </a:rPr>
              <a:t>Bénéfices de l'origami: concentration, patience</a:t>
            </a:r>
          </a:p>
          <a:p>
            <a:pPr algn="ctr">
              <a:lnSpc>
                <a:spcPts val="2999"/>
              </a:lnSpc>
            </a:pPr>
            <a:endParaRPr lang="en-US" sz="2499" b="1">
              <a:solidFill>
                <a:srgbClr val="683E38"/>
              </a:solidFill>
              <a:latin typeface="Quicksand Semi-Bold"/>
              <a:ea typeface="Quicksand Semi-Bold"/>
              <a:cs typeface="Quicksand Semi-Bold"/>
              <a:sym typeface="Quicksand Semi-Bold"/>
            </a:endParaRPr>
          </a:p>
          <a:p>
            <a:pPr marL="0" lvl="0" indent="0" algn="ctr">
              <a:lnSpc>
                <a:spcPts val="2999"/>
              </a:lnSpc>
              <a:spcBef>
                <a:spcPct val="0"/>
              </a:spcBef>
            </a:pPr>
            <a:r>
              <a:rPr lang="en-US" sz="2499" b="1">
                <a:solidFill>
                  <a:srgbClr val="683E38"/>
                </a:solidFill>
                <a:latin typeface="Quicksand Semi-Bold"/>
                <a:ea typeface="Quicksand Semi-Bold"/>
                <a:cs typeface="Quicksand Semi-Bold"/>
                <a:sym typeface="Quicksand Semi-Bold"/>
              </a:rPr>
              <a:t>Exemples d'utilisation moderne</a:t>
            </a:r>
          </a:p>
        </p:txBody>
      </p:sp>
      <p:sp>
        <p:nvSpPr>
          <p:cNvPr id="43" name="Freeform 43"/>
          <p:cNvSpPr/>
          <p:nvPr/>
        </p:nvSpPr>
        <p:spPr>
          <a:xfrm>
            <a:off x="6860083" y="3661392"/>
            <a:ext cx="1292683" cy="1900397"/>
          </a:xfrm>
          <a:custGeom>
            <a:avLst/>
            <a:gdLst/>
            <a:ahLst/>
            <a:cxnLst/>
            <a:rect l="l" t="t" r="r" b="b"/>
            <a:pathLst>
              <a:path w="1292683" h="1900397">
                <a:moveTo>
                  <a:pt x="0" y="0"/>
                </a:moveTo>
                <a:lnTo>
                  <a:pt x="1292683" y="0"/>
                </a:lnTo>
                <a:lnTo>
                  <a:pt x="1292683" y="1900397"/>
                </a:lnTo>
                <a:lnTo>
                  <a:pt x="0" y="1900397"/>
                </a:lnTo>
                <a:lnTo>
                  <a:pt x="0" y="0"/>
                </a:lnTo>
                <a:close/>
              </a:path>
            </a:pathLst>
          </a:custGeom>
          <a:blipFill>
            <a:blip r:embed="rId10">
              <a:extLst>
                <a:ext uri="{96DAC541-7B7A-43D3-8B79-37D633B846F1}">
                  <asvg:svgBlip xmlns:asvg="http://schemas.microsoft.com/office/drawing/2016/SVG/main" r:embed="rId11"/>
                </a:ext>
              </a:extLst>
            </a:blip>
            <a:stretch>
              <a:fillRect r="-117252" b="-44162"/>
            </a:stretch>
          </a:blipFill>
        </p:spPr>
      </p:sp>
      <p:sp>
        <p:nvSpPr>
          <p:cNvPr id="44" name="Freeform 44"/>
          <p:cNvSpPr/>
          <p:nvPr/>
        </p:nvSpPr>
        <p:spPr>
          <a:xfrm rot="899859">
            <a:off x="15266791" y="7710652"/>
            <a:ext cx="1838839" cy="1429698"/>
          </a:xfrm>
          <a:custGeom>
            <a:avLst/>
            <a:gdLst/>
            <a:ahLst/>
            <a:cxnLst/>
            <a:rect l="l" t="t" r="r" b="b"/>
            <a:pathLst>
              <a:path w="1838839" h="1429698">
                <a:moveTo>
                  <a:pt x="0" y="0"/>
                </a:moveTo>
                <a:lnTo>
                  <a:pt x="1838839" y="0"/>
                </a:lnTo>
                <a:lnTo>
                  <a:pt x="1838839" y="1429697"/>
                </a:lnTo>
                <a:lnTo>
                  <a:pt x="0" y="1429697"/>
                </a:lnTo>
                <a:lnTo>
                  <a:pt x="0" y="0"/>
                </a:lnTo>
                <a:close/>
              </a:path>
            </a:pathLst>
          </a:custGeom>
          <a:blipFill>
            <a:blip r:embed="rId12"/>
            <a:stretch>
              <a:fillRect/>
            </a:stretch>
          </a:blipFill>
        </p:spPr>
      </p:sp>
      <p:sp>
        <p:nvSpPr>
          <p:cNvPr id="45" name="Freeform 45"/>
          <p:cNvSpPr/>
          <p:nvPr/>
        </p:nvSpPr>
        <p:spPr>
          <a:xfrm rot="-798311">
            <a:off x="116717" y="1801926"/>
            <a:ext cx="1614356" cy="2119083"/>
          </a:xfrm>
          <a:custGeom>
            <a:avLst/>
            <a:gdLst/>
            <a:ahLst/>
            <a:cxnLst/>
            <a:rect l="l" t="t" r="r" b="b"/>
            <a:pathLst>
              <a:path w="1614356" h="2119083">
                <a:moveTo>
                  <a:pt x="0" y="0"/>
                </a:moveTo>
                <a:lnTo>
                  <a:pt x="1614356" y="0"/>
                </a:lnTo>
                <a:lnTo>
                  <a:pt x="1614356" y="2119083"/>
                </a:lnTo>
                <a:lnTo>
                  <a:pt x="0" y="2119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rot="4350787">
            <a:off x="12740136" y="2678189"/>
            <a:ext cx="6147150" cy="10532500"/>
          </a:xfrm>
          <a:custGeom>
            <a:avLst/>
            <a:gdLst/>
            <a:ahLst/>
            <a:cxnLst/>
            <a:rect l="l" t="t" r="r" b="b"/>
            <a:pathLst>
              <a:path w="6147150" h="10532500">
                <a:moveTo>
                  <a:pt x="0" y="0"/>
                </a:moveTo>
                <a:lnTo>
                  <a:pt x="6147150" y="0"/>
                </a:lnTo>
                <a:lnTo>
                  <a:pt x="6147150" y="10532500"/>
                </a:lnTo>
                <a:lnTo>
                  <a:pt x="0" y="10532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398995" y="7456228"/>
            <a:ext cx="19179972" cy="3076695"/>
            <a:chOff x="0" y="0"/>
            <a:chExt cx="5051515" cy="810323"/>
          </a:xfrm>
        </p:grpSpPr>
        <p:sp>
          <p:nvSpPr>
            <p:cNvPr id="6" name="Freeform 6"/>
            <p:cNvSpPr/>
            <p:nvPr/>
          </p:nvSpPr>
          <p:spPr>
            <a:xfrm>
              <a:off x="0" y="0"/>
              <a:ext cx="5051515" cy="810323"/>
            </a:xfrm>
            <a:custGeom>
              <a:avLst/>
              <a:gdLst/>
              <a:ahLst/>
              <a:cxnLst/>
              <a:rect l="l" t="t" r="r" b="b"/>
              <a:pathLst>
                <a:path w="5051515" h="810323">
                  <a:moveTo>
                    <a:pt x="0" y="0"/>
                  </a:moveTo>
                  <a:lnTo>
                    <a:pt x="5051515" y="0"/>
                  </a:lnTo>
                  <a:lnTo>
                    <a:pt x="5051515" y="810323"/>
                  </a:lnTo>
                  <a:lnTo>
                    <a:pt x="0" y="810323"/>
                  </a:lnTo>
                  <a:close/>
                </a:path>
              </a:pathLst>
            </a:custGeom>
            <a:solidFill>
              <a:srgbClr val="A6C883"/>
            </a:solidFill>
          </p:spPr>
        </p:sp>
        <p:sp>
          <p:nvSpPr>
            <p:cNvPr id="7" name="TextBox 7"/>
            <p:cNvSpPr txBox="1"/>
            <p:nvPr/>
          </p:nvSpPr>
          <p:spPr>
            <a:xfrm>
              <a:off x="0" y="-57150"/>
              <a:ext cx="5051515" cy="86747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56368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7127360"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0691039"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271255"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3" name="Group 13"/>
          <p:cNvGrpSpPr/>
          <p:nvPr/>
        </p:nvGrpSpPr>
        <p:grpSpPr>
          <a:xfrm rot="13687">
            <a:off x="1042953" y="1243019"/>
            <a:ext cx="11031535" cy="7181350"/>
            <a:chOff x="0" y="0"/>
            <a:chExt cx="2201677" cy="1433256"/>
          </a:xfrm>
        </p:grpSpPr>
        <p:sp>
          <p:nvSpPr>
            <p:cNvPr id="14" name="Freeform 14"/>
            <p:cNvSpPr/>
            <p:nvPr/>
          </p:nvSpPr>
          <p:spPr>
            <a:xfrm>
              <a:off x="0" y="0"/>
              <a:ext cx="2201677" cy="1433256"/>
            </a:xfrm>
            <a:custGeom>
              <a:avLst/>
              <a:gdLst/>
              <a:ahLst/>
              <a:cxnLst/>
              <a:rect l="l" t="t" r="r" b="b"/>
              <a:pathLst>
                <a:path w="2201677" h="1433256">
                  <a:moveTo>
                    <a:pt x="33686" y="0"/>
                  </a:moveTo>
                  <a:lnTo>
                    <a:pt x="2167991" y="0"/>
                  </a:lnTo>
                  <a:cubicBezTo>
                    <a:pt x="2176925" y="0"/>
                    <a:pt x="2185493" y="3549"/>
                    <a:pt x="2191811" y="9867"/>
                  </a:cubicBezTo>
                  <a:cubicBezTo>
                    <a:pt x="2198128" y="16184"/>
                    <a:pt x="2201677" y="24752"/>
                    <a:pt x="2201677" y="33686"/>
                  </a:cubicBezTo>
                  <a:lnTo>
                    <a:pt x="2201677" y="1399570"/>
                  </a:lnTo>
                  <a:cubicBezTo>
                    <a:pt x="2201677" y="1418174"/>
                    <a:pt x="2186595" y="1433256"/>
                    <a:pt x="2167991" y="1433256"/>
                  </a:cubicBezTo>
                  <a:lnTo>
                    <a:pt x="33686" y="1433256"/>
                  </a:lnTo>
                  <a:cubicBezTo>
                    <a:pt x="24752" y="1433256"/>
                    <a:pt x="16184" y="1429707"/>
                    <a:pt x="9867" y="1423390"/>
                  </a:cubicBezTo>
                  <a:cubicBezTo>
                    <a:pt x="3549" y="1417072"/>
                    <a:pt x="0" y="1408504"/>
                    <a:pt x="0" y="1399570"/>
                  </a:cubicBezTo>
                  <a:lnTo>
                    <a:pt x="0" y="33686"/>
                  </a:lnTo>
                  <a:cubicBezTo>
                    <a:pt x="0" y="24752"/>
                    <a:pt x="3549" y="16184"/>
                    <a:pt x="9867" y="9867"/>
                  </a:cubicBezTo>
                  <a:cubicBezTo>
                    <a:pt x="16184" y="3549"/>
                    <a:pt x="24752" y="0"/>
                    <a:pt x="33686" y="0"/>
                  </a:cubicBezTo>
                  <a:close/>
                </a:path>
              </a:pathLst>
            </a:custGeom>
            <a:solidFill>
              <a:srgbClr val="E88842"/>
            </a:solidFill>
          </p:spPr>
        </p:sp>
        <p:sp>
          <p:nvSpPr>
            <p:cNvPr id="15" name="TextBox 15"/>
            <p:cNvSpPr txBox="1"/>
            <p:nvPr/>
          </p:nvSpPr>
          <p:spPr>
            <a:xfrm>
              <a:off x="0" y="-57150"/>
              <a:ext cx="2201677" cy="1490406"/>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13687">
            <a:off x="1906522" y="3351832"/>
            <a:ext cx="9309415" cy="4280913"/>
            <a:chOff x="0" y="0"/>
            <a:chExt cx="1857976" cy="854386"/>
          </a:xfrm>
        </p:grpSpPr>
        <p:sp>
          <p:nvSpPr>
            <p:cNvPr id="17" name="Freeform 17"/>
            <p:cNvSpPr/>
            <p:nvPr/>
          </p:nvSpPr>
          <p:spPr>
            <a:xfrm>
              <a:off x="0" y="0"/>
              <a:ext cx="1857976" cy="854386"/>
            </a:xfrm>
            <a:custGeom>
              <a:avLst/>
              <a:gdLst/>
              <a:ahLst/>
              <a:cxnLst/>
              <a:rect l="l" t="t" r="r" b="b"/>
              <a:pathLst>
                <a:path w="1857976" h="854386">
                  <a:moveTo>
                    <a:pt x="39918" y="0"/>
                  </a:moveTo>
                  <a:lnTo>
                    <a:pt x="1818058" y="0"/>
                  </a:lnTo>
                  <a:cubicBezTo>
                    <a:pt x="1828645" y="0"/>
                    <a:pt x="1838798" y="4206"/>
                    <a:pt x="1846284" y="11692"/>
                  </a:cubicBezTo>
                  <a:cubicBezTo>
                    <a:pt x="1853770" y="19178"/>
                    <a:pt x="1857976" y="29331"/>
                    <a:pt x="1857976" y="39918"/>
                  </a:cubicBezTo>
                  <a:lnTo>
                    <a:pt x="1857976" y="814468"/>
                  </a:lnTo>
                  <a:cubicBezTo>
                    <a:pt x="1857976" y="825055"/>
                    <a:pt x="1853770" y="835208"/>
                    <a:pt x="1846284" y="842694"/>
                  </a:cubicBezTo>
                  <a:cubicBezTo>
                    <a:pt x="1838798" y="850180"/>
                    <a:pt x="1828645" y="854386"/>
                    <a:pt x="1818058" y="854386"/>
                  </a:cubicBezTo>
                  <a:lnTo>
                    <a:pt x="39918" y="854386"/>
                  </a:lnTo>
                  <a:cubicBezTo>
                    <a:pt x="17872" y="854386"/>
                    <a:pt x="0" y="836514"/>
                    <a:pt x="0" y="814468"/>
                  </a:cubicBezTo>
                  <a:lnTo>
                    <a:pt x="0" y="39918"/>
                  </a:lnTo>
                  <a:cubicBezTo>
                    <a:pt x="0" y="29331"/>
                    <a:pt x="4206" y="19178"/>
                    <a:pt x="11692" y="11692"/>
                  </a:cubicBezTo>
                  <a:cubicBezTo>
                    <a:pt x="19178" y="4206"/>
                    <a:pt x="29331" y="0"/>
                    <a:pt x="39918" y="0"/>
                  </a:cubicBezTo>
                  <a:close/>
                </a:path>
              </a:pathLst>
            </a:custGeom>
            <a:solidFill>
              <a:srgbClr val="FFFFFF"/>
            </a:solidFill>
          </p:spPr>
        </p:sp>
        <p:sp>
          <p:nvSpPr>
            <p:cNvPr id="18" name="TextBox 18"/>
            <p:cNvSpPr txBox="1"/>
            <p:nvPr/>
          </p:nvSpPr>
          <p:spPr>
            <a:xfrm>
              <a:off x="0" y="-57150"/>
              <a:ext cx="1857976" cy="911536"/>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flipH="1">
            <a:off x="11507915" y="1407603"/>
            <a:ext cx="6051018" cy="10565270"/>
          </a:xfrm>
          <a:custGeom>
            <a:avLst/>
            <a:gdLst/>
            <a:ahLst/>
            <a:cxnLst/>
            <a:rect l="l" t="t" r="r" b="b"/>
            <a:pathLst>
              <a:path w="6051018" h="10565270">
                <a:moveTo>
                  <a:pt x="6051018" y="0"/>
                </a:moveTo>
                <a:lnTo>
                  <a:pt x="0" y="0"/>
                </a:lnTo>
                <a:lnTo>
                  <a:pt x="0" y="10565270"/>
                </a:lnTo>
                <a:lnTo>
                  <a:pt x="6051018" y="10565270"/>
                </a:lnTo>
                <a:lnTo>
                  <a:pt x="6051018"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1227299" y="1738902"/>
            <a:ext cx="10662844" cy="1426083"/>
          </a:xfrm>
          <a:prstGeom prst="rect">
            <a:avLst/>
          </a:prstGeom>
        </p:spPr>
        <p:txBody>
          <a:bodyPr lIns="0" tIns="0" rIns="0" bIns="0" rtlCol="0" anchor="t">
            <a:spAutoFit/>
          </a:bodyPr>
          <a:lstStyle/>
          <a:p>
            <a:pPr marL="0" lvl="0" indent="0" algn="ctr">
              <a:lnSpc>
                <a:spcPts val="5375"/>
              </a:lnSpc>
              <a:spcBef>
                <a:spcPct val="0"/>
              </a:spcBef>
            </a:pPr>
            <a:r>
              <a:rPr lang="en-US" sz="6399" spc="-191">
                <a:solidFill>
                  <a:srgbClr val="FFFFFF"/>
                </a:solidFill>
                <a:latin typeface="Lilita One"/>
                <a:ea typeface="Lilita One"/>
                <a:cs typeface="Lilita One"/>
                <a:sym typeface="Lilita One"/>
              </a:rPr>
              <a:t>MON HISTOIRE AVEC L'ORIGAMI</a:t>
            </a:r>
          </a:p>
        </p:txBody>
      </p:sp>
      <p:sp>
        <p:nvSpPr>
          <p:cNvPr id="21" name="Freeform 21"/>
          <p:cNvSpPr/>
          <p:nvPr/>
        </p:nvSpPr>
        <p:spPr>
          <a:xfrm rot="795729">
            <a:off x="15571760" y="-231611"/>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8475493">
            <a:off x="-1108816" y="582121"/>
            <a:ext cx="4275033" cy="1399102"/>
          </a:xfrm>
          <a:custGeom>
            <a:avLst/>
            <a:gdLst/>
            <a:ahLst/>
            <a:cxnLst/>
            <a:rect l="l" t="t" r="r" b="b"/>
            <a:pathLst>
              <a:path w="4275033" h="1399102">
                <a:moveTo>
                  <a:pt x="0" y="0"/>
                </a:moveTo>
                <a:lnTo>
                  <a:pt x="4275032" y="0"/>
                </a:lnTo>
                <a:lnTo>
                  <a:pt x="4275032" y="1399101"/>
                </a:lnTo>
                <a:lnTo>
                  <a:pt x="0" y="13991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481856">
            <a:off x="673668" y="5284659"/>
            <a:ext cx="2246464" cy="3214975"/>
          </a:xfrm>
          <a:custGeom>
            <a:avLst/>
            <a:gdLst/>
            <a:ahLst/>
            <a:cxnLst/>
            <a:rect l="l" t="t" r="r" b="b"/>
            <a:pathLst>
              <a:path w="2246464" h="3214975">
                <a:moveTo>
                  <a:pt x="0" y="0"/>
                </a:moveTo>
                <a:lnTo>
                  <a:pt x="2246464" y="0"/>
                </a:lnTo>
                <a:lnTo>
                  <a:pt x="2246464" y="3214976"/>
                </a:lnTo>
                <a:lnTo>
                  <a:pt x="0" y="3214976"/>
                </a:lnTo>
                <a:lnTo>
                  <a:pt x="0" y="0"/>
                </a:lnTo>
                <a:close/>
              </a:path>
            </a:pathLst>
          </a:custGeom>
          <a:blipFill>
            <a:blip r:embed="rId14"/>
            <a:stretch>
              <a:fillRect/>
            </a:stretch>
          </a:blipFill>
        </p:spPr>
      </p:sp>
      <p:sp>
        <p:nvSpPr>
          <p:cNvPr id="24" name="Freeform 24"/>
          <p:cNvSpPr/>
          <p:nvPr/>
        </p:nvSpPr>
        <p:spPr>
          <a:xfrm rot="-3068808">
            <a:off x="11248050" y="322376"/>
            <a:ext cx="1681383" cy="1918590"/>
          </a:xfrm>
          <a:custGeom>
            <a:avLst/>
            <a:gdLst/>
            <a:ahLst/>
            <a:cxnLst/>
            <a:rect l="l" t="t" r="r" b="b"/>
            <a:pathLst>
              <a:path w="1681383" h="1918590">
                <a:moveTo>
                  <a:pt x="0" y="0"/>
                </a:moveTo>
                <a:lnTo>
                  <a:pt x="1681383" y="0"/>
                </a:lnTo>
                <a:lnTo>
                  <a:pt x="1681383" y="1918590"/>
                </a:lnTo>
                <a:lnTo>
                  <a:pt x="0" y="191859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rot="939775">
            <a:off x="209359" y="926216"/>
            <a:ext cx="2449081" cy="1611940"/>
          </a:xfrm>
          <a:custGeom>
            <a:avLst/>
            <a:gdLst/>
            <a:ahLst/>
            <a:cxnLst/>
            <a:rect l="l" t="t" r="r" b="b"/>
            <a:pathLst>
              <a:path w="2449081" h="1611940">
                <a:moveTo>
                  <a:pt x="0" y="0"/>
                </a:moveTo>
                <a:lnTo>
                  <a:pt x="2449081" y="0"/>
                </a:lnTo>
                <a:lnTo>
                  <a:pt x="2449081" y="1611940"/>
                </a:lnTo>
                <a:lnTo>
                  <a:pt x="0" y="161194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TextBox 26"/>
          <p:cNvSpPr txBox="1"/>
          <p:nvPr/>
        </p:nvSpPr>
        <p:spPr>
          <a:xfrm>
            <a:off x="2525663" y="3996864"/>
            <a:ext cx="8066116" cy="2981325"/>
          </a:xfrm>
          <a:prstGeom prst="rect">
            <a:avLst/>
          </a:prstGeom>
        </p:spPr>
        <p:txBody>
          <a:bodyPr lIns="0" tIns="0" rIns="0" bIns="0" rtlCol="0" anchor="t">
            <a:spAutoFit/>
          </a:bodyPr>
          <a:lstStyle/>
          <a:p>
            <a:pPr algn="ctr">
              <a:lnSpc>
                <a:spcPts val="3959"/>
              </a:lnSpc>
            </a:pPr>
            <a:r>
              <a:rPr lang="en-US" sz="3299">
                <a:solidFill>
                  <a:srgbClr val="683E38"/>
                </a:solidFill>
                <a:latin typeface="Balsamiq Sans"/>
                <a:ea typeface="Balsamiq Sans"/>
                <a:cs typeface="Balsamiq Sans"/>
                <a:sym typeface="Balsamiq Sans"/>
              </a:rPr>
              <a:t>Maringá, Paraná, Brésil</a:t>
            </a:r>
          </a:p>
          <a:p>
            <a:pPr algn="ctr">
              <a:lnSpc>
                <a:spcPts val="3959"/>
              </a:lnSpc>
            </a:pPr>
            <a:endParaRPr lang="en-US" sz="3299">
              <a:solidFill>
                <a:srgbClr val="683E38"/>
              </a:solidFill>
              <a:latin typeface="Balsamiq Sans"/>
              <a:ea typeface="Balsamiq Sans"/>
              <a:cs typeface="Balsamiq Sans"/>
              <a:sym typeface="Balsamiq Sans"/>
            </a:endParaRPr>
          </a:p>
          <a:p>
            <a:pPr algn="ctr">
              <a:lnSpc>
                <a:spcPts val="3959"/>
              </a:lnSpc>
            </a:pPr>
            <a:r>
              <a:rPr lang="en-US" sz="3299">
                <a:solidFill>
                  <a:srgbClr val="683E38"/>
                </a:solidFill>
                <a:latin typeface="Balsamiq Sans"/>
                <a:ea typeface="Balsamiq Sans"/>
                <a:cs typeface="Balsamiq Sans"/>
                <a:sym typeface="Balsamiq Sans"/>
              </a:rPr>
              <a:t>Immigration japonaise et traditions</a:t>
            </a:r>
          </a:p>
          <a:p>
            <a:pPr algn="ctr">
              <a:lnSpc>
                <a:spcPts val="3959"/>
              </a:lnSpc>
            </a:pPr>
            <a:endParaRPr lang="en-US" sz="3299">
              <a:solidFill>
                <a:srgbClr val="683E38"/>
              </a:solidFill>
              <a:latin typeface="Balsamiq Sans"/>
              <a:ea typeface="Balsamiq Sans"/>
              <a:cs typeface="Balsamiq Sans"/>
              <a:sym typeface="Balsamiq Sans"/>
            </a:endParaRPr>
          </a:p>
          <a:p>
            <a:pPr marL="0" lvl="0" indent="0" algn="ctr">
              <a:lnSpc>
                <a:spcPts val="3959"/>
              </a:lnSpc>
              <a:spcBef>
                <a:spcPct val="0"/>
              </a:spcBef>
            </a:pPr>
            <a:r>
              <a:rPr lang="en-US" sz="3299">
                <a:solidFill>
                  <a:srgbClr val="683E38"/>
                </a:solidFill>
                <a:latin typeface="Balsamiq Sans"/>
                <a:ea typeface="Balsamiq Sans"/>
                <a:cs typeface="Balsamiq Sans"/>
                <a:sym typeface="Balsamiq Sans"/>
              </a:rPr>
              <a:t>Souvenirs avec les grand-mères japonaises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grpSp>
        <p:nvGrpSpPr>
          <p:cNvPr id="4" name="Group 4"/>
          <p:cNvGrpSpPr/>
          <p:nvPr/>
        </p:nvGrpSpPr>
        <p:grpSpPr>
          <a:xfrm>
            <a:off x="-398995" y="7456228"/>
            <a:ext cx="19179972" cy="3076695"/>
            <a:chOff x="0" y="0"/>
            <a:chExt cx="5051515" cy="810323"/>
          </a:xfrm>
        </p:grpSpPr>
        <p:sp>
          <p:nvSpPr>
            <p:cNvPr id="5" name="Freeform 5"/>
            <p:cNvSpPr/>
            <p:nvPr/>
          </p:nvSpPr>
          <p:spPr>
            <a:xfrm>
              <a:off x="0" y="0"/>
              <a:ext cx="5051515" cy="810323"/>
            </a:xfrm>
            <a:custGeom>
              <a:avLst/>
              <a:gdLst/>
              <a:ahLst/>
              <a:cxnLst/>
              <a:rect l="l" t="t" r="r" b="b"/>
              <a:pathLst>
                <a:path w="5051515" h="810323">
                  <a:moveTo>
                    <a:pt x="0" y="0"/>
                  </a:moveTo>
                  <a:lnTo>
                    <a:pt x="5051515" y="0"/>
                  </a:lnTo>
                  <a:lnTo>
                    <a:pt x="5051515" y="810323"/>
                  </a:lnTo>
                  <a:lnTo>
                    <a:pt x="0" y="810323"/>
                  </a:lnTo>
                  <a:close/>
                </a:path>
              </a:pathLst>
            </a:custGeom>
            <a:solidFill>
              <a:srgbClr val="A6C883"/>
            </a:solidFill>
          </p:spPr>
        </p:sp>
        <p:sp>
          <p:nvSpPr>
            <p:cNvPr id="6" name="TextBox 6"/>
            <p:cNvSpPr txBox="1"/>
            <p:nvPr/>
          </p:nvSpPr>
          <p:spPr>
            <a:xfrm>
              <a:off x="0" y="-57150"/>
              <a:ext cx="5051515" cy="86747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563680"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127360"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0691039" y="7456228"/>
            <a:ext cx="4227660" cy="4227660"/>
          </a:xfrm>
          <a:custGeom>
            <a:avLst/>
            <a:gdLst/>
            <a:ahLst/>
            <a:cxnLst/>
            <a:rect l="l" t="t" r="r" b="b"/>
            <a:pathLst>
              <a:path w="4227660" h="4227660">
                <a:moveTo>
                  <a:pt x="0" y="0"/>
                </a:moveTo>
                <a:lnTo>
                  <a:pt x="4227660" y="0"/>
                </a:lnTo>
                <a:lnTo>
                  <a:pt x="4227660"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4271255" y="7456228"/>
            <a:ext cx="4227660" cy="4227660"/>
          </a:xfrm>
          <a:custGeom>
            <a:avLst/>
            <a:gdLst/>
            <a:ahLst/>
            <a:cxnLst/>
            <a:rect l="l" t="t" r="r" b="b"/>
            <a:pathLst>
              <a:path w="4227660" h="4227660">
                <a:moveTo>
                  <a:pt x="0" y="0"/>
                </a:moveTo>
                <a:lnTo>
                  <a:pt x="4227659" y="0"/>
                </a:lnTo>
                <a:lnTo>
                  <a:pt x="4227659" y="4227660"/>
                </a:lnTo>
                <a:lnTo>
                  <a:pt x="0" y="4227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7313029">
            <a:off x="16593146" y="-557026"/>
            <a:ext cx="7072370" cy="12117769"/>
          </a:xfrm>
          <a:custGeom>
            <a:avLst/>
            <a:gdLst/>
            <a:ahLst/>
            <a:cxnLst/>
            <a:rect l="l" t="t" r="r" b="b"/>
            <a:pathLst>
              <a:path w="7072370" h="12117769">
                <a:moveTo>
                  <a:pt x="0" y="0"/>
                </a:moveTo>
                <a:lnTo>
                  <a:pt x="7072370" y="0"/>
                </a:lnTo>
                <a:lnTo>
                  <a:pt x="7072370" y="12117769"/>
                </a:lnTo>
                <a:lnTo>
                  <a:pt x="0" y="121177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795729">
            <a:off x="15571760" y="-231611"/>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rot="-69872">
            <a:off x="7187628" y="1884381"/>
            <a:ext cx="13748576" cy="7234954"/>
            <a:chOff x="0" y="0"/>
            <a:chExt cx="3621024" cy="1905502"/>
          </a:xfrm>
        </p:grpSpPr>
        <p:sp>
          <p:nvSpPr>
            <p:cNvPr id="15" name="Freeform 15"/>
            <p:cNvSpPr/>
            <p:nvPr/>
          </p:nvSpPr>
          <p:spPr>
            <a:xfrm>
              <a:off x="0" y="0"/>
              <a:ext cx="3621024" cy="1905502"/>
            </a:xfrm>
            <a:custGeom>
              <a:avLst/>
              <a:gdLst/>
              <a:ahLst/>
              <a:cxnLst/>
              <a:rect l="l" t="t" r="r" b="b"/>
              <a:pathLst>
                <a:path w="3621024" h="1905502">
                  <a:moveTo>
                    <a:pt x="27029" y="0"/>
                  </a:moveTo>
                  <a:lnTo>
                    <a:pt x="3593995" y="0"/>
                  </a:lnTo>
                  <a:cubicBezTo>
                    <a:pt x="3601164" y="0"/>
                    <a:pt x="3608038" y="2848"/>
                    <a:pt x="3613107" y="7917"/>
                  </a:cubicBezTo>
                  <a:cubicBezTo>
                    <a:pt x="3618176" y="12986"/>
                    <a:pt x="3621024" y="19861"/>
                    <a:pt x="3621024" y="27029"/>
                  </a:cubicBezTo>
                  <a:lnTo>
                    <a:pt x="3621024" y="1878473"/>
                  </a:lnTo>
                  <a:cubicBezTo>
                    <a:pt x="3621024" y="1893401"/>
                    <a:pt x="3608923" y="1905502"/>
                    <a:pt x="3593995" y="1905502"/>
                  </a:cubicBezTo>
                  <a:lnTo>
                    <a:pt x="27029" y="1905502"/>
                  </a:lnTo>
                  <a:cubicBezTo>
                    <a:pt x="19861" y="1905502"/>
                    <a:pt x="12986" y="1902655"/>
                    <a:pt x="7917" y="1897586"/>
                  </a:cubicBezTo>
                  <a:cubicBezTo>
                    <a:pt x="2848" y="1892517"/>
                    <a:pt x="0" y="1885642"/>
                    <a:pt x="0" y="1878473"/>
                  </a:cubicBezTo>
                  <a:lnTo>
                    <a:pt x="0" y="27029"/>
                  </a:lnTo>
                  <a:cubicBezTo>
                    <a:pt x="0" y="19861"/>
                    <a:pt x="2848" y="12986"/>
                    <a:pt x="7917" y="7917"/>
                  </a:cubicBezTo>
                  <a:cubicBezTo>
                    <a:pt x="12986" y="2848"/>
                    <a:pt x="19861" y="0"/>
                    <a:pt x="27029" y="0"/>
                  </a:cubicBezTo>
                  <a:close/>
                </a:path>
              </a:pathLst>
            </a:custGeom>
            <a:solidFill>
              <a:srgbClr val="E88842"/>
            </a:solidFill>
          </p:spPr>
        </p:sp>
        <p:sp>
          <p:nvSpPr>
            <p:cNvPr id="16" name="TextBox 16"/>
            <p:cNvSpPr txBox="1"/>
            <p:nvPr/>
          </p:nvSpPr>
          <p:spPr>
            <a:xfrm>
              <a:off x="0" y="-57150"/>
              <a:ext cx="3621024" cy="196265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69872">
            <a:off x="8072005" y="4707185"/>
            <a:ext cx="12021555" cy="3642288"/>
            <a:chOff x="0" y="0"/>
            <a:chExt cx="3166171" cy="959286"/>
          </a:xfrm>
        </p:grpSpPr>
        <p:sp>
          <p:nvSpPr>
            <p:cNvPr id="18" name="Freeform 18"/>
            <p:cNvSpPr/>
            <p:nvPr/>
          </p:nvSpPr>
          <p:spPr>
            <a:xfrm>
              <a:off x="0" y="0"/>
              <a:ext cx="3166171" cy="959286"/>
            </a:xfrm>
            <a:custGeom>
              <a:avLst/>
              <a:gdLst/>
              <a:ahLst/>
              <a:cxnLst/>
              <a:rect l="l" t="t" r="r" b="b"/>
              <a:pathLst>
                <a:path w="3166171" h="959286">
                  <a:moveTo>
                    <a:pt x="30912" y="0"/>
                  </a:moveTo>
                  <a:lnTo>
                    <a:pt x="3135259" y="0"/>
                  </a:lnTo>
                  <a:cubicBezTo>
                    <a:pt x="3152331" y="0"/>
                    <a:pt x="3166171" y="13840"/>
                    <a:pt x="3166171" y="30912"/>
                  </a:cubicBezTo>
                  <a:lnTo>
                    <a:pt x="3166171" y="928373"/>
                  </a:lnTo>
                  <a:cubicBezTo>
                    <a:pt x="3166171" y="945446"/>
                    <a:pt x="3152331" y="959286"/>
                    <a:pt x="3135259" y="959286"/>
                  </a:cubicBezTo>
                  <a:lnTo>
                    <a:pt x="30912" y="959286"/>
                  </a:lnTo>
                  <a:cubicBezTo>
                    <a:pt x="13840" y="959286"/>
                    <a:pt x="0" y="945446"/>
                    <a:pt x="0" y="928373"/>
                  </a:cubicBezTo>
                  <a:lnTo>
                    <a:pt x="0" y="30912"/>
                  </a:lnTo>
                  <a:cubicBezTo>
                    <a:pt x="0" y="13840"/>
                    <a:pt x="13840" y="0"/>
                    <a:pt x="30912" y="0"/>
                  </a:cubicBezTo>
                  <a:close/>
                </a:path>
              </a:pathLst>
            </a:custGeom>
            <a:solidFill>
              <a:srgbClr val="FFFFFF"/>
            </a:solidFill>
          </p:spPr>
        </p:sp>
        <p:sp>
          <p:nvSpPr>
            <p:cNvPr id="19" name="TextBox 19"/>
            <p:cNvSpPr txBox="1"/>
            <p:nvPr/>
          </p:nvSpPr>
          <p:spPr>
            <a:xfrm>
              <a:off x="0" y="-57150"/>
              <a:ext cx="3166171" cy="1016436"/>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rot="-2314194">
            <a:off x="6699020" y="1418491"/>
            <a:ext cx="1940634" cy="1972672"/>
          </a:xfrm>
          <a:custGeom>
            <a:avLst/>
            <a:gdLst/>
            <a:ahLst/>
            <a:cxnLst/>
            <a:rect l="l" t="t" r="r" b="b"/>
            <a:pathLst>
              <a:path w="1940634" h="1972672">
                <a:moveTo>
                  <a:pt x="0" y="0"/>
                </a:moveTo>
                <a:lnTo>
                  <a:pt x="1940633" y="0"/>
                </a:lnTo>
                <a:lnTo>
                  <a:pt x="1940633" y="1972673"/>
                </a:lnTo>
                <a:lnTo>
                  <a:pt x="0" y="19726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flipH="1">
            <a:off x="317500" y="1341894"/>
            <a:ext cx="7044334" cy="9685959"/>
          </a:xfrm>
          <a:custGeom>
            <a:avLst/>
            <a:gdLst/>
            <a:ahLst/>
            <a:cxnLst/>
            <a:rect l="l" t="t" r="r" b="b"/>
            <a:pathLst>
              <a:path w="7044334" h="9685959">
                <a:moveTo>
                  <a:pt x="7044334" y="0"/>
                </a:moveTo>
                <a:lnTo>
                  <a:pt x="0" y="0"/>
                </a:lnTo>
                <a:lnTo>
                  <a:pt x="0" y="9685959"/>
                </a:lnTo>
                <a:lnTo>
                  <a:pt x="7044334" y="9685959"/>
                </a:lnTo>
                <a:lnTo>
                  <a:pt x="7044334"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Freeform 22"/>
          <p:cNvSpPr/>
          <p:nvPr/>
        </p:nvSpPr>
        <p:spPr>
          <a:xfrm>
            <a:off x="7581025" y="6738254"/>
            <a:ext cx="1903515" cy="2256322"/>
          </a:xfrm>
          <a:custGeom>
            <a:avLst/>
            <a:gdLst/>
            <a:ahLst/>
            <a:cxnLst/>
            <a:rect l="l" t="t" r="r" b="b"/>
            <a:pathLst>
              <a:path w="1903515" h="2256322">
                <a:moveTo>
                  <a:pt x="0" y="0"/>
                </a:moveTo>
                <a:lnTo>
                  <a:pt x="1903515" y="0"/>
                </a:lnTo>
                <a:lnTo>
                  <a:pt x="1903515" y="2256322"/>
                </a:lnTo>
                <a:lnTo>
                  <a:pt x="0" y="225632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rot="1353036">
            <a:off x="511240" y="650330"/>
            <a:ext cx="1516895" cy="1312804"/>
          </a:xfrm>
          <a:custGeom>
            <a:avLst/>
            <a:gdLst/>
            <a:ahLst/>
            <a:cxnLst/>
            <a:rect l="l" t="t" r="r" b="b"/>
            <a:pathLst>
              <a:path w="1516895" h="1312804">
                <a:moveTo>
                  <a:pt x="0" y="0"/>
                </a:moveTo>
                <a:lnTo>
                  <a:pt x="1516895" y="0"/>
                </a:lnTo>
                <a:lnTo>
                  <a:pt x="1516895" y="1312804"/>
                </a:lnTo>
                <a:lnTo>
                  <a:pt x="0" y="13128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rot="827414">
            <a:off x="16079790" y="1341894"/>
            <a:ext cx="2050383" cy="1166854"/>
          </a:xfrm>
          <a:custGeom>
            <a:avLst/>
            <a:gdLst/>
            <a:ahLst/>
            <a:cxnLst/>
            <a:rect l="l" t="t" r="r" b="b"/>
            <a:pathLst>
              <a:path w="2050383" h="1166854">
                <a:moveTo>
                  <a:pt x="0" y="0"/>
                </a:moveTo>
                <a:lnTo>
                  <a:pt x="2050383" y="0"/>
                </a:lnTo>
                <a:lnTo>
                  <a:pt x="2050383" y="1166855"/>
                </a:lnTo>
                <a:lnTo>
                  <a:pt x="0" y="116685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TextBox 25"/>
          <p:cNvSpPr txBox="1"/>
          <p:nvPr/>
        </p:nvSpPr>
        <p:spPr>
          <a:xfrm rot="-121356">
            <a:off x="7836818" y="2616168"/>
            <a:ext cx="10423000" cy="1941957"/>
          </a:xfrm>
          <a:prstGeom prst="rect">
            <a:avLst/>
          </a:prstGeom>
        </p:spPr>
        <p:txBody>
          <a:bodyPr lIns="0" tIns="0" rIns="0" bIns="0" rtlCol="0" anchor="t">
            <a:spAutoFit/>
          </a:bodyPr>
          <a:lstStyle/>
          <a:p>
            <a:pPr marL="0" lvl="0" indent="0" algn="ctr">
              <a:lnSpc>
                <a:spcPts val="7103"/>
              </a:lnSpc>
              <a:spcBef>
                <a:spcPct val="0"/>
              </a:spcBef>
            </a:pPr>
            <a:r>
              <a:rPr lang="en-US" sz="9600" spc="-288">
                <a:solidFill>
                  <a:srgbClr val="FFFFFF"/>
                </a:solidFill>
                <a:latin typeface="Lilita One"/>
                <a:ea typeface="Lilita One"/>
                <a:cs typeface="Lilita One"/>
                <a:sym typeface="Lilita One"/>
              </a:rPr>
              <a:t>ATELIER ÉBLOUISSANT</a:t>
            </a:r>
          </a:p>
        </p:txBody>
      </p:sp>
      <p:sp>
        <p:nvSpPr>
          <p:cNvPr id="26" name="TextBox 26"/>
          <p:cNvSpPr txBox="1"/>
          <p:nvPr/>
        </p:nvSpPr>
        <p:spPr>
          <a:xfrm rot="-88525">
            <a:off x="8888813" y="5242454"/>
            <a:ext cx="8765355" cy="2571750"/>
          </a:xfrm>
          <a:prstGeom prst="rect">
            <a:avLst/>
          </a:prstGeom>
        </p:spPr>
        <p:txBody>
          <a:bodyPr lIns="0" tIns="0" rIns="0" bIns="0" rtlCol="0" anchor="t">
            <a:spAutoFit/>
          </a:bodyPr>
          <a:lstStyle/>
          <a:p>
            <a:pPr algn="ctr">
              <a:lnSpc>
                <a:spcPts val="4079"/>
              </a:lnSpc>
            </a:pPr>
            <a:r>
              <a:rPr lang="en-US" sz="3399">
                <a:solidFill>
                  <a:srgbClr val="683E38"/>
                </a:solidFill>
                <a:latin typeface="Balsamiq Sans"/>
                <a:ea typeface="Balsamiq Sans"/>
                <a:cs typeface="Balsamiq Sans"/>
                <a:sym typeface="Balsamiq Sans"/>
              </a:rPr>
              <a:t>Création avec du papier toilette</a:t>
            </a:r>
          </a:p>
          <a:p>
            <a:pPr algn="ctr">
              <a:lnSpc>
                <a:spcPts val="4079"/>
              </a:lnSpc>
            </a:pPr>
            <a:endParaRPr lang="en-US" sz="3399">
              <a:solidFill>
                <a:srgbClr val="683E38"/>
              </a:solidFill>
              <a:latin typeface="Balsamiq Sans"/>
              <a:ea typeface="Balsamiq Sans"/>
              <a:cs typeface="Balsamiq Sans"/>
              <a:sym typeface="Balsamiq Sans"/>
            </a:endParaRPr>
          </a:p>
          <a:p>
            <a:pPr algn="ctr">
              <a:lnSpc>
                <a:spcPts val="4079"/>
              </a:lnSpc>
            </a:pPr>
            <a:r>
              <a:rPr lang="en-US" sz="3399">
                <a:solidFill>
                  <a:srgbClr val="683E38"/>
                </a:solidFill>
                <a:latin typeface="Balsamiq Sans"/>
                <a:ea typeface="Balsamiq Sans"/>
                <a:cs typeface="Balsamiq Sans"/>
                <a:sym typeface="Balsamiq Sans"/>
              </a:rPr>
              <a:t>Pliage en forme d'éventail</a:t>
            </a:r>
          </a:p>
          <a:p>
            <a:pPr algn="ctr">
              <a:lnSpc>
                <a:spcPts val="4079"/>
              </a:lnSpc>
            </a:pPr>
            <a:endParaRPr lang="en-US" sz="3399">
              <a:solidFill>
                <a:srgbClr val="683E38"/>
              </a:solidFill>
              <a:latin typeface="Balsamiq Sans"/>
              <a:ea typeface="Balsamiq Sans"/>
              <a:cs typeface="Balsamiq Sans"/>
              <a:sym typeface="Balsamiq Sans"/>
            </a:endParaRPr>
          </a:p>
          <a:p>
            <a:pPr marL="0" lvl="0" indent="0" algn="ctr">
              <a:lnSpc>
                <a:spcPts val="4079"/>
              </a:lnSpc>
              <a:spcBef>
                <a:spcPct val="0"/>
              </a:spcBef>
            </a:pPr>
            <a:r>
              <a:rPr lang="en-US" sz="3399">
                <a:solidFill>
                  <a:srgbClr val="683E38"/>
                </a:solidFill>
                <a:latin typeface="Balsamiq Sans"/>
                <a:ea typeface="Balsamiq Sans"/>
                <a:cs typeface="Balsamiq Sans"/>
                <a:sym typeface="Balsamiq Sans"/>
              </a:rPr>
              <a:t>Décoration pour lavabo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rot="5627850">
            <a:off x="11583307" y="2471343"/>
            <a:ext cx="3522420" cy="14992407"/>
          </a:xfrm>
          <a:custGeom>
            <a:avLst/>
            <a:gdLst/>
            <a:ahLst/>
            <a:cxnLst/>
            <a:rect l="l" t="t" r="r" b="b"/>
            <a:pathLst>
              <a:path w="3522420" h="14992407">
                <a:moveTo>
                  <a:pt x="0" y="0"/>
                </a:moveTo>
                <a:lnTo>
                  <a:pt x="3522421" y="0"/>
                </a:lnTo>
                <a:lnTo>
                  <a:pt x="3522421" y="14992408"/>
                </a:lnTo>
                <a:lnTo>
                  <a:pt x="0" y="14992408"/>
                </a:lnTo>
                <a:lnTo>
                  <a:pt x="0" y="0"/>
                </a:lnTo>
                <a:close/>
              </a:path>
            </a:pathLst>
          </a:custGeom>
          <a:blipFill>
            <a:blip r:embed="rId4">
              <a:extLst>
                <a:ext uri="{96DAC541-7B7A-43D3-8B79-37D633B846F1}">
                  <asvg:svgBlip xmlns:asvg="http://schemas.microsoft.com/office/drawing/2016/SVG/main" r:embed="rId5"/>
                </a:ext>
              </a:extLst>
            </a:blip>
            <a:stretch>
              <a:fillRect r="-148411"/>
            </a:stretch>
          </a:blipFill>
        </p:spPr>
      </p:sp>
      <p:grpSp>
        <p:nvGrpSpPr>
          <p:cNvPr id="5" name="Group 5"/>
          <p:cNvGrpSpPr/>
          <p:nvPr/>
        </p:nvGrpSpPr>
        <p:grpSpPr>
          <a:xfrm rot="13687">
            <a:off x="6544876" y="3413965"/>
            <a:ext cx="9822113" cy="5441894"/>
            <a:chOff x="0" y="0"/>
            <a:chExt cx="2586894" cy="1433256"/>
          </a:xfrm>
        </p:grpSpPr>
        <p:sp>
          <p:nvSpPr>
            <p:cNvPr id="6" name="Freeform 6"/>
            <p:cNvSpPr/>
            <p:nvPr/>
          </p:nvSpPr>
          <p:spPr>
            <a:xfrm>
              <a:off x="0" y="0"/>
              <a:ext cx="2586894" cy="1433256"/>
            </a:xfrm>
            <a:custGeom>
              <a:avLst/>
              <a:gdLst/>
              <a:ahLst/>
              <a:cxnLst/>
              <a:rect l="l" t="t" r="r" b="b"/>
              <a:pathLst>
                <a:path w="2586894" h="1433256">
                  <a:moveTo>
                    <a:pt x="37834" y="0"/>
                  </a:moveTo>
                  <a:lnTo>
                    <a:pt x="2549060" y="0"/>
                  </a:lnTo>
                  <a:cubicBezTo>
                    <a:pt x="2569955" y="0"/>
                    <a:pt x="2586894" y="16939"/>
                    <a:pt x="2586894" y="37834"/>
                  </a:cubicBezTo>
                  <a:lnTo>
                    <a:pt x="2586894" y="1395422"/>
                  </a:lnTo>
                  <a:cubicBezTo>
                    <a:pt x="2586894" y="1416317"/>
                    <a:pt x="2569955" y="1433256"/>
                    <a:pt x="2549060" y="1433256"/>
                  </a:cubicBezTo>
                  <a:lnTo>
                    <a:pt x="37834" y="1433256"/>
                  </a:lnTo>
                  <a:cubicBezTo>
                    <a:pt x="16939" y="1433256"/>
                    <a:pt x="0" y="1416317"/>
                    <a:pt x="0" y="1395422"/>
                  </a:cubicBezTo>
                  <a:lnTo>
                    <a:pt x="0" y="37834"/>
                  </a:lnTo>
                  <a:cubicBezTo>
                    <a:pt x="0" y="16939"/>
                    <a:pt x="16939" y="0"/>
                    <a:pt x="37834" y="0"/>
                  </a:cubicBezTo>
                  <a:close/>
                </a:path>
              </a:pathLst>
            </a:custGeom>
            <a:solidFill>
              <a:srgbClr val="A5A5A5"/>
            </a:solidFill>
          </p:spPr>
        </p:sp>
        <p:sp>
          <p:nvSpPr>
            <p:cNvPr id="7" name="TextBox 7"/>
            <p:cNvSpPr txBox="1"/>
            <p:nvPr/>
          </p:nvSpPr>
          <p:spPr>
            <a:xfrm>
              <a:off x="0" y="-57150"/>
              <a:ext cx="2586894" cy="149040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687">
            <a:off x="7314886" y="5055293"/>
            <a:ext cx="8287689" cy="3002469"/>
            <a:chOff x="0" y="0"/>
            <a:chExt cx="2182766" cy="790774"/>
          </a:xfrm>
        </p:grpSpPr>
        <p:sp>
          <p:nvSpPr>
            <p:cNvPr id="9" name="Freeform 9"/>
            <p:cNvSpPr/>
            <p:nvPr/>
          </p:nvSpPr>
          <p:spPr>
            <a:xfrm>
              <a:off x="0" y="0"/>
              <a:ext cx="2182766" cy="790774"/>
            </a:xfrm>
            <a:custGeom>
              <a:avLst/>
              <a:gdLst/>
              <a:ahLst/>
              <a:cxnLst/>
              <a:rect l="l" t="t" r="r" b="b"/>
              <a:pathLst>
                <a:path w="2182766" h="790774">
                  <a:moveTo>
                    <a:pt x="44839" y="0"/>
                  </a:moveTo>
                  <a:lnTo>
                    <a:pt x="2137927" y="0"/>
                  </a:lnTo>
                  <a:cubicBezTo>
                    <a:pt x="2162691" y="0"/>
                    <a:pt x="2182766" y="20075"/>
                    <a:pt x="2182766" y="44839"/>
                  </a:cubicBezTo>
                  <a:lnTo>
                    <a:pt x="2182766" y="745935"/>
                  </a:lnTo>
                  <a:cubicBezTo>
                    <a:pt x="2182766" y="757827"/>
                    <a:pt x="2178042" y="769232"/>
                    <a:pt x="2169633" y="777641"/>
                  </a:cubicBezTo>
                  <a:cubicBezTo>
                    <a:pt x="2161224" y="786050"/>
                    <a:pt x="2149819" y="790774"/>
                    <a:pt x="2137927" y="790774"/>
                  </a:cubicBezTo>
                  <a:lnTo>
                    <a:pt x="44839" y="790774"/>
                  </a:lnTo>
                  <a:cubicBezTo>
                    <a:pt x="20075" y="790774"/>
                    <a:pt x="0" y="770699"/>
                    <a:pt x="0" y="745935"/>
                  </a:cubicBezTo>
                  <a:lnTo>
                    <a:pt x="0" y="44839"/>
                  </a:lnTo>
                  <a:cubicBezTo>
                    <a:pt x="0" y="20075"/>
                    <a:pt x="20075" y="0"/>
                    <a:pt x="44839" y="0"/>
                  </a:cubicBezTo>
                  <a:close/>
                </a:path>
              </a:pathLst>
            </a:custGeom>
            <a:solidFill>
              <a:srgbClr val="FFFFFF"/>
            </a:solidFill>
          </p:spPr>
        </p:sp>
        <p:sp>
          <p:nvSpPr>
            <p:cNvPr id="10" name="TextBox 10"/>
            <p:cNvSpPr txBox="1"/>
            <p:nvPr/>
          </p:nvSpPr>
          <p:spPr>
            <a:xfrm>
              <a:off x="0" y="-57150"/>
              <a:ext cx="2182766" cy="84792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7155">
            <a:off x="7309662" y="3901261"/>
            <a:ext cx="692725" cy="69272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7155">
            <a:off x="9210846" y="3897303"/>
            <a:ext cx="692725" cy="6927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7155">
            <a:off x="11112031" y="3893346"/>
            <a:ext cx="692725" cy="69272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7155">
            <a:off x="13013216" y="3889388"/>
            <a:ext cx="692725" cy="69272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7155">
            <a:off x="14916015" y="3889388"/>
            <a:ext cx="692725" cy="69272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6355480" y="1485900"/>
            <a:ext cx="10206502" cy="1926640"/>
          </a:xfrm>
          <a:prstGeom prst="rect">
            <a:avLst/>
          </a:prstGeom>
        </p:spPr>
        <p:txBody>
          <a:bodyPr lIns="0" tIns="0" rIns="0" bIns="0" rtlCol="0" anchor="t">
            <a:spAutoFit/>
          </a:bodyPr>
          <a:lstStyle/>
          <a:p>
            <a:pPr marL="0" lvl="0" indent="0" algn="ctr">
              <a:lnSpc>
                <a:spcPts val="7030"/>
              </a:lnSpc>
              <a:spcBef>
                <a:spcPct val="0"/>
              </a:spcBef>
            </a:pPr>
            <a:r>
              <a:rPr lang="en-US" sz="9500" spc="-285">
                <a:solidFill>
                  <a:srgbClr val="683E38"/>
                </a:solidFill>
                <a:latin typeface="Lilita One"/>
                <a:ea typeface="Lilita One"/>
                <a:cs typeface="Lilita One"/>
                <a:sym typeface="Lilita One"/>
              </a:rPr>
              <a:t>ÉTAPES DE L'ATELIER</a:t>
            </a:r>
          </a:p>
        </p:txBody>
      </p:sp>
      <p:sp>
        <p:nvSpPr>
          <p:cNvPr id="28" name="Freeform 28"/>
          <p:cNvSpPr/>
          <p:nvPr/>
        </p:nvSpPr>
        <p:spPr>
          <a:xfrm rot="-7691473">
            <a:off x="-3536185" y="-6058884"/>
            <a:ext cx="7072370" cy="12117769"/>
          </a:xfrm>
          <a:custGeom>
            <a:avLst/>
            <a:gdLst/>
            <a:ahLst/>
            <a:cxnLst/>
            <a:rect l="l" t="t" r="r" b="b"/>
            <a:pathLst>
              <a:path w="7072370" h="12117769">
                <a:moveTo>
                  <a:pt x="0" y="0"/>
                </a:moveTo>
                <a:lnTo>
                  <a:pt x="7072370" y="0"/>
                </a:lnTo>
                <a:lnTo>
                  <a:pt x="7072370" y="12117768"/>
                </a:lnTo>
                <a:lnTo>
                  <a:pt x="0" y="121177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rot="928258">
            <a:off x="-494010" y="8643984"/>
            <a:ext cx="4470405" cy="1463042"/>
          </a:xfrm>
          <a:custGeom>
            <a:avLst/>
            <a:gdLst/>
            <a:ahLst/>
            <a:cxnLst/>
            <a:rect l="l" t="t" r="r" b="b"/>
            <a:pathLst>
              <a:path w="4470405" h="1463042">
                <a:moveTo>
                  <a:pt x="0" y="0"/>
                </a:moveTo>
                <a:lnTo>
                  <a:pt x="4470405" y="0"/>
                </a:lnTo>
                <a:lnTo>
                  <a:pt x="4470405" y="1463042"/>
                </a:lnTo>
                <a:lnTo>
                  <a:pt x="0" y="1463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0" name="Freeform 30"/>
          <p:cNvSpPr/>
          <p:nvPr/>
        </p:nvSpPr>
        <p:spPr>
          <a:xfrm>
            <a:off x="-946574" y="1564582"/>
            <a:ext cx="6235254" cy="8126516"/>
          </a:xfrm>
          <a:custGeom>
            <a:avLst/>
            <a:gdLst/>
            <a:ahLst/>
            <a:cxnLst/>
            <a:rect l="l" t="t" r="r" b="b"/>
            <a:pathLst>
              <a:path w="6235254" h="8126516">
                <a:moveTo>
                  <a:pt x="0" y="0"/>
                </a:moveTo>
                <a:lnTo>
                  <a:pt x="6235254" y="0"/>
                </a:lnTo>
                <a:lnTo>
                  <a:pt x="6235254" y="8126516"/>
                </a:lnTo>
                <a:lnTo>
                  <a:pt x="0" y="81265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1" name="Freeform 31"/>
          <p:cNvSpPr/>
          <p:nvPr/>
        </p:nvSpPr>
        <p:spPr>
          <a:xfrm>
            <a:off x="5606185" y="481949"/>
            <a:ext cx="1034694" cy="1034694"/>
          </a:xfrm>
          <a:custGeom>
            <a:avLst/>
            <a:gdLst/>
            <a:ahLst/>
            <a:cxnLst/>
            <a:rect l="l" t="t" r="r" b="b"/>
            <a:pathLst>
              <a:path w="1034694" h="1034694">
                <a:moveTo>
                  <a:pt x="0" y="0"/>
                </a:moveTo>
                <a:lnTo>
                  <a:pt x="1034694" y="0"/>
                </a:lnTo>
                <a:lnTo>
                  <a:pt x="1034694" y="1034694"/>
                </a:lnTo>
                <a:lnTo>
                  <a:pt x="0" y="10346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2" name="Freeform 32"/>
          <p:cNvSpPr/>
          <p:nvPr/>
        </p:nvSpPr>
        <p:spPr>
          <a:xfrm rot="795729">
            <a:off x="15571760" y="-231611"/>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Freeform 33"/>
          <p:cNvSpPr/>
          <p:nvPr/>
        </p:nvSpPr>
        <p:spPr>
          <a:xfrm rot="-5068150">
            <a:off x="6308089" y="7343720"/>
            <a:ext cx="2001706" cy="1889110"/>
          </a:xfrm>
          <a:custGeom>
            <a:avLst/>
            <a:gdLst/>
            <a:ahLst/>
            <a:cxnLst/>
            <a:rect l="l" t="t" r="r" b="b"/>
            <a:pathLst>
              <a:path w="2001706" h="1889110">
                <a:moveTo>
                  <a:pt x="0" y="0"/>
                </a:moveTo>
                <a:lnTo>
                  <a:pt x="2001705" y="0"/>
                </a:lnTo>
                <a:lnTo>
                  <a:pt x="2001705" y="1889109"/>
                </a:lnTo>
                <a:lnTo>
                  <a:pt x="0" y="1889109"/>
                </a:lnTo>
                <a:lnTo>
                  <a:pt x="0" y="0"/>
                </a:lnTo>
                <a:close/>
              </a:path>
            </a:pathLst>
          </a:custGeom>
          <a:blipFill>
            <a:blip r:embed="rId16"/>
            <a:stretch>
              <a:fillRect/>
            </a:stretch>
          </a:blipFill>
        </p:spPr>
      </p:sp>
      <p:sp>
        <p:nvSpPr>
          <p:cNvPr id="34" name="Freeform 34"/>
          <p:cNvSpPr/>
          <p:nvPr/>
        </p:nvSpPr>
        <p:spPr>
          <a:xfrm rot="-1135466">
            <a:off x="14591766" y="5079659"/>
            <a:ext cx="2380535" cy="2401549"/>
          </a:xfrm>
          <a:custGeom>
            <a:avLst/>
            <a:gdLst/>
            <a:ahLst/>
            <a:cxnLst/>
            <a:rect l="l" t="t" r="r" b="b"/>
            <a:pathLst>
              <a:path w="2380535" h="2401549">
                <a:moveTo>
                  <a:pt x="0" y="0"/>
                </a:moveTo>
                <a:lnTo>
                  <a:pt x="2380535" y="0"/>
                </a:lnTo>
                <a:lnTo>
                  <a:pt x="2380535" y="2401548"/>
                </a:lnTo>
                <a:lnTo>
                  <a:pt x="0" y="2401548"/>
                </a:lnTo>
                <a:lnTo>
                  <a:pt x="0" y="0"/>
                </a:lnTo>
                <a:close/>
              </a:path>
            </a:pathLst>
          </a:custGeom>
          <a:blipFill>
            <a:blip r:embed="rId17"/>
            <a:stretch>
              <a:fillRect/>
            </a:stretch>
          </a:blipFill>
        </p:spPr>
      </p:sp>
      <p:sp>
        <p:nvSpPr>
          <p:cNvPr id="35" name="TextBox 35"/>
          <p:cNvSpPr txBox="1"/>
          <p:nvPr/>
        </p:nvSpPr>
        <p:spPr>
          <a:xfrm>
            <a:off x="7796557" y="5380190"/>
            <a:ext cx="7259271" cy="2373022"/>
          </a:xfrm>
          <a:prstGeom prst="rect">
            <a:avLst/>
          </a:prstGeom>
        </p:spPr>
        <p:txBody>
          <a:bodyPr lIns="0" tIns="0" rIns="0" bIns="0" rtlCol="0" anchor="t">
            <a:spAutoFit/>
          </a:bodyPr>
          <a:lstStyle/>
          <a:p>
            <a:pPr algn="ctr">
              <a:lnSpc>
                <a:spcPts val="3719"/>
              </a:lnSpc>
            </a:pPr>
            <a:r>
              <a:rPr lang="en-US" sz="3099" dirty="0">
                <a:solidFill>
                  <a:srgbClr val="683E38"/>
                </a:solidFill>
                <a:latin typeface="Balsamiq Sans"/>
                <a:ea typeface="Balsamiq Sans"/>
                <a:cs typeface="Balsamiq Sans"/>
                <a:sym typeface="Balsamiq Sans"/>
              </a:rPr>
              <a:t>Plier </a:t>
            </a:r>
            <a:r>
              <a:rPr lang="en-US" sz="3099" dirty="0" err="1">
                <a:solidFill>
                  <a:srgbClr val="683E38"/>
                </a:solidFill>
                <a:latin typeface="Balsamiq Sans"/>
                <a:ea typeface="Balsamiq Sans"/>
                <a:cs typeface="Balsamiq Sans"/>
                <a:sym typeface="Balsamiq Sans"/>
              </a:rPr>
              <a:t>en</a:t>
            </a:r>
            <a:r>
              <a:rPr lang="en-US" sz="3099" dirty="0">
                <a:solidFill>
                  <a:srgbClr val="683E38"/>
                </a:solidFill>
                <a:latin typeface="Balsamiq Sans"/>
                <a:ea typeface="Balsamiq Sans"/>
                <a:cs typeface="Balsamiq Sans"/>
                <a:sym typeface="Balsamiq Sans"/>
              </a:rPr>
              <a:t> </a:t>
            </a:r>
            <a:r>
              <a:rPr lang="en-US" sz="3099" dirty="0" err="1">
                <a:solidFill>
                  <a:srgbClr val="683E38"/>
                </a:solidFill>
                <a:latin typeface="Balsamiq Sans"/>
                <a:ea typeface="Balsamiq Sans"/>
                <a:cs typeface="Balsamiq Sans"/>
                <a:sym typeface="Balsamiq Sans"/>
              </a:rPr>
              <a:t>éventail</a:t>
            </a:r>
            <a:endParaRPr lang="en-US" sz="3099" dirty="0">
              <a:solidFill>
                <a:srgbClr val="683E38"/>
              </a:solidFill>
              <a:latin typeface="Balsamiq Sans"/>
              <a:ea typeface="Balsamiq Sans"/>
              <a:cs typeface="Balsamiq Sans"/>
              <a:sym typeface="Balsamiq Sans"/>
            </a:endParaRPr>
          </a:p>
          <a:p>
            <a:pPr algn="ctr">
              <a:lnSpc>
                <a:spcPts val="3719"/>
              </a:lnSpc>
            </a:pPr>
            <a:endParaRPr lang="en-US" sz="3099" dirty="0">
              <a:solidFill>
                <a:srgbClr val="683E38"/>
              </a:solidFill>
              <a:latin typeface="Balsamiq Sans"/>
              <a:ea typeface="Balsamiq Sans"/>
              <a:cs typeface="Balsamiq Sans"/>
              <a:sym typeface="Balsamiq Sans"/>
            </a:endParaRPr>
          </a:p>
          <a:p>
            <a:pPr algn="ctr">
              <a:lnSpc>
                <a:spcPts val="3719"/>
              </a:lnSpc>
            </a:pPr>
            <a:r>
              <a:rPr lang="en-US" sz="3099" dirty="0" err="1">
                <a:solidFill>
                  <a:srgbClr val="683E38"/>
                </a:solidFill>
                <a:latin typeface="Balsamiq Sans"/>
                <a:ea typeface="Balsamiq Sans"/>
                <a:cs typeface="Balsamiq Sans"/>
                <a:sym typeface="Balsamiq Sans"/>
              </a:rPr>
              <a:t>Mouiller</a:t>
            </a:r>
            <a:r>
              <a:rPr lang="en-US" sz="3099" dirty="0">
                <a:solidFill>
                  <a:srgbClr val="683E38"/>
                </a:solidFill>
                <a:latin typeface="Balsamiq Sans"/>
                <a:ea typeface="Balsamiq Sans"/>
                <a:cs typeface="Balsamiq Sans"/>
                <a:sym typeface="Balsamiq Sans"/>
              </a:rPr>
              <a:t> au Robinet pour fixer</a:t>
            </a:r>
          </a:p>
          <a:p>
            <a:pPr algn="ctr">
              <a:lnSpc>
                <a:spcPts val="3719"/>
              </a:lnSpc>
            </a:pPr>
            <a:endParaRPr lang="en-US" sz="3099" dirty="0">
              <a:solidFill>
                <a:srgbClr val="683E38"/>
              </a:solidFill>
              <a:latin typeface="Balsamiq Sans"/>
              <a:ea typeface="Balsamiq Sans"/>
              <a:cs typeface="Balsamiq Sans"/>
              <a:sym typeface="Balsamiq Sans"/>
            </a:endParaRPr>
          </a:p>
          <a:p>
            <a:pPr marL="0" lvl="0" indent="0" algn="ctr">
              <a:lnSpc>
                <a:spcPts val="3719"/>
              </a:lnSpc>
              <a:spcBef>
                <a:spcPct val="0"/>
              </a:spcBef>
            </a:pPr>
            <a:r>
              <a:rPr lang="en-US" sz="3099" dirty="0" err="1">
                <a:solidFill>
                  <a:srgbClr val="683E38"/>
                </a:solidFill>
                <a:latin typeface="Balsamiq Sans"/>
                <a:ea typeface="Balsamiq Sans"/>
                <a:cs typeface="Balsamiq Sans"/>
                <a:sym typeface="Balsamiq Sans"/>
              </a:rPr>
              <a:t>Effet</a:t>
            </a:r>
            <a:r>
              <a:rPr lang="en-US" sz="3099" dirty="0">
                <a:solidFill>
                  <a:srgbClr val="683E38"/>
                </a:solidFill>
                <a:latin typeface="Balsamiq Sans"/>
                <a:ea typeface="Balsamiq Sans"/>
                <a:cs typeface="Balsamiq Sans"/>
                <a:sym typeface="Balsamiq Sans"/>
              </a:rPr>
              <a:t> de fleur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E6"/>
        </a:solidFill>
        <a:effectLst/>
      </p:bgPr>
    </p:bg>
    <p:spTree>
      <p:nvGrpSpPr>
        <p:cNvPr id="1" name=""/>
        <p:cNvGrpSpPr/>
        <p:nvPr/>
      </p:nvGrpSpPr>
      <p:grpSpPr>
        <a:xfrm>
          <a:off x="0" y="0"/>
          <a:ext cx="0" cy="0"/>
          <a:chOff x="0" y="0"/>
          <a:chExt cx="0" cy="0"/>
        </a:xfrm>
      </p:grpSpPr>
      <p:sp>
        <p:nvSpPr>
          <p:cNvPr id="2" name="Freeform 2"/>
          <p:cNvSpPr/>
          <p:nvPr/>
        </p:nvSpPr>
        <p:spPr>
          <a:xfrm>
            <a:off x="-1587856" y="-245924"/>
            <a:ext cx="10778847" cy="10778847"/>
          </a:xfrm>
          <a:custGeom>
            <a:avLst/>
            <a:gdLst/>
            <a:ahLst/>
            <a:cxnLst/>
            <a:rect l="l" t="t" r="r" b="b"/>
            <a:pathLst>
              <a:path w="10778847" h="10778847">
                <a:moveTo>
                  <a:pt x="0" y="0"/>
                </a:moveTo>
                <a:lnTo>
                  <a:pt x="10778847" y="0"/>
                </a:lnTo>
                <a:lnTo>
                  <a:pt x="10778847"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90991" y="-245924"/>
            <a:ext cx="10684865" cy="10778847"/>
          </a:xfrm>
          <a:custGeom>
            <a:avLst/>
            <a:gdLst/>
            <a:ahLst/>
            <a:cxnLst/>
            <a:rect l="l" t="t" r="r" b="b"/>
            <a:pathLst>
              <a:path w="10684865" h="10778847">
                <a:moveTo>
                  <a:pt x="0" y="0"/>
                </a:moveTo>
                <a:lnTo>
                  <a:pt x="10684865" y="0"/>
                </a:lnTo>
                <a:lnTo>
                  <a:pt x="10684865" y="10778848"/>
                </a:lnTo>
                <a:lnTo>
                  <a:pt x="0" y="10778848"/>
                </a:lnTo>
                <a:lnTo>
                  <a:pt x="0" y="0"/>
                </a:lnTo>
                <a:close/>
              </a:path>
            </a:pathLst>
          </a:custGeom>
          <a:blipFill>
            <a:blip r:embed="rId2">
              <a:extLst>
                <a:ext uri="{96DAC541-7B7A-43D3-8B79-37D633B846F1}">
                  <asvg:svgBlip xmlns:asvg="http://schemas.microsoft.com/office/drawing/2016/SVG/main" r:embed="rId3"/>
                </a:ext>
              </a:extLst>
            </a:blip>
            <a:stretch>
              <a:fillRect l="-879"/>
            </a:stretch>
          </a:blipFill>
        </p:spPr>
      </p:sp>
      <p:sp>
        <p:nvSpPr>
          <p:cNvPr id="4" name="Freeform 4"/>
          <p:cNvSpPr/>
          <p:nvPr/>
        </p:nvSpPr>
        <p:spPr>
          <a:xfrm>
            <a:off x="-227945"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5" name="Freeform 5"/>
          <p:cNvSpPr/>
          <p:nvPr/>
        </p:nvSpPr>
        <p:spPr>
          <a:xfrm>
            <a:off x="4376657"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6" name="Freeform 6"/>
          <p:cNvSpPr/>
          <p:nvPr/>
        </p:nvSpPr>
        <p:spPr>
          <a:xfrm>
            <a:off x="8910451"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sp>
        <p:nvSpPr>
          <p:cNvPr id="7" name="Freeform 7"/>
          <p:cNvSpPr/>
          <p:nvPr/>
        </p:nvSpPr>
        <p:spPr>
          <a:xfrm>
            <a:off x="13595632" y="8856243"/>
            <a:ext cx="4905538" cy="2199639"/>
          </a:xfrm>
          <a:custGeom>
            <a:avLst/>
            <a:gdLst/>
            <a:ahLst/>
            <a:cxnLst/>
            <a:rect l="l" t="t" r="r" b="b"/>
            <a:pathLst>
              <a:path w="4905538" h="2199639">
                <a:moveTo>
                  <a:pt x="0" y="0"/>
                </a:moveTo>
                <a:lnTo>
                  <a:pt x="4905538" y="0"/>
                </a:lnTo>
                <a:lnTo>
                  <a:pt x="4905538" y="2199638"/>
                </a:lnTo>
                <a:lnTo>
                  <a:pt x="0" y="2199638"/>
                </a:lnTo>
                <a:lnTo>
                  <a:pt x="0" y="0"/>
                </a:lnTo>
                <a:close/>
              </a:path>
            </a:pathLst>
          </a:custGeom>
          <a:blipFill>
            <a:blip r:embed="rId4">
              <a:extLst>
                <a:ext uri="{96DAC541-7B7A-43D3-8B79-37D633B846F1}">
                  <asvg:svgBlip xmlns:asvg="http://schemas.microsoft.com/office/drawing/2016/SVG/main" r:embed="rId5"/>
                </a:ext>
              </a:extLst>
            </a:blip>
            <a:stretch>
              <a:fillRect l="-51365" r="-54277" b="-134342"/>
            </a:stretch>
          </a:blipFill>
        </p:spPr>
      </p:sp>
      <p:grpSp>
        <p:nvGrpSpPr>
          <p:cNvPr id="8" name="Group 8"/>
          <p:cNvGrpSpPr/>
          <p:nvPr/>
        </p:nvGrpSpPr>
        <p:grpSpPr>
          <a:xfrm rot="25586">
            <a:off x="2246532" y="1302121"/>
            <a:ext cx="13748576" cy="6652773"/>
            <a:chOff x="0" y="0"/>
            <a:chExt cx="3621024" cy="1752171"/>
          </a:xfrm>
        </p:grpSpPr>
        <p:sp>
          <p:nvSpPr>
            <p:cNvPr id="9" name="Freeform 9"/>
            <p:cNvSpPr/>
            <p:nvPr/>
          </p:nvSpPr>
          <p:spPr>
            <a:xfrm>
              <a:off x="0" y="0"/>
              <a:ext cx="3621024" cy="1752171"/>
            </a:xfrm>
            <a:custGeom>
              <a:avLst/>
              <a:gdLst/>
              <a:ahLst/>
              <a:cxnLst/>
              <a:rect l="l" t="t" r="r" b="b"/>
              <a:pathLst>
                <a:path w="3621024" h="1752171">
                  <a:moveTo>
                    <a:pt x="27029" y="0"/>
                  </a:moveTo>
                  <a:lnTo>
                    <a:pt x="3593995" y="0"/>
                  </a:lnTo>
                  <a:cubicBezTo>
                    <a:pt x="3601164" y="0"/>
                    <a:pt x="3608038" y="2848"/>
                    <a:pt x="3613107" y="7917"/>
                  </a:cubicBezTo>
                  <a:cubicBezTo>
                    <a:pt x="3618176" y="12986"/>
                    <a:pt x="3621024" y="19861"/>
                    <a:pt x="3621024" y="27029"/>
                  </a:cubicBezTo>
                  <a:lnTo>
                    <a:pt x="3621024" y="1725142"/>
                  </a:lnTo>
                  <a:cubicBezTo>
                    <a:pt x="3621024" y="1740069"/>
                    <a:pt x="3608923" y="1752171"/>
                    <a:pt x="3593995" y="1752171"/>
                  </a:cubicBezTo>
                  <a:lnTo>
                    <a:pt x="27029" y="1752171"/>
                  </a:lnTo>
                  <a:cubicBezTo>
                    <a:pt x="19861" y="1752171"/>
                    <a:pt x="12986" y="1749323"/>
                    <a:pt x="7917" y="1744254"/>
                  </a:cubicBezTo>
                  <a:cubicBezTo>
                    <a:pt x="2848" y="1739185"/>
                    <a:pt x="0" y="1732310"/>
                    <a:pt x="0" y="1725142"/>
                  </a:cubicBezTo>
                  <a:lnTo>
                    <a:pt x="0" y="27029"/>
                  </a:lnTo>
                  <a:cubicBezTo>
                    <a:pt x="0" y="19861"/>
                    <a:pt x="2848" y="12986"/>
                    <a:pt x="7917" y="7917"/>
                  </a:cubicBezTo>
                  <a:cubicBezTo>
                    <a:pt x="12986" y="2848"/>
                    <a:pt x="19861" y="0"/>
                    <a:pt x="27029" y="0"/>
                  </a:cubicBezTo>
                  <a:close/>
                </a:path>
              </a:pathLst>
            </a:custGeom>
            <a:solidFill>
              <a:srgbClr val="E88842"/>
            </a:solidFill>
          </p:spPr>
        </p:sp>
        <p:sp>
          <p:nvSpPr>
            <p:cNvPr id="10" name="TextBox 10"/>
            <p:cNvSpPr txBox="1"/>
            <p:nvPr/>
          </p:nvSpPr>
          <p:spPr>
            <a:xfrm>
              <a:off x="0" y="-57150"/>
              <a:ext cx="3621024" cy="180932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5586">
            <a:off x="3157032" y="2072122"/>
            <a:ext cx="12021555" cy="5113472"/>
            <a:chOff x="0" y="0"/>
            <a:chExt cx="3166171" cy="1346758"/>
          </a:xfrm>
        </p:grpSpPr>
        <p:sp>
          <p:nvSpPr>
            <p:cNvPr id="12" name="Freeform 12"/>
            <p:cNvSpPr/>
            <p:nvPr/>
          </p:nvSpPr>
          <p:spPr>
            <a:xfrm>
              <a:off x="0" y="0"/>
              <a:ext cx="3166171" cy="1346758"/>
            </a:xfrm>
            <a:custGeom>
              <a:avLst/>
              <a:gdLst/>
              <a:ahLst/>
              <a:cxnLst/>
              <a:rect l="l" t="t" r="r" b="b"/>
              <a:pathLst>
                <a:path w="3166171" h="1346758">
                  <a:moveTo>
                    <a:pt x="30912" y="0"/>
                  </a:moveTo>
                  <a:lnTo>
                    <a:pt x="3135259" y="0"/>
                  </a:lnTo>
                  <a:cubicBezTo>
                    <a:pt x="3152331" y="0"/>
                    <a:pt x="3166171" y="13840"/>
                    <a:pt x="3166171" y="30912"/>
                  </a:cubicBezTo>
                  <a:lnTo>
                    <a:pt x="3166171" y="1315846"/>
                  </a:lnTo>
                  <a:cubicBezTo>
                    <a:pt x="3166171" y="1332918"/>
                    <a:pt x="3152331" y="1346758"/>
                    <a:pt x="3135259" y="1346758"/>
                  </a:cubicBezTo>
                  <a:lnTo>
                    <a:pt x="30912" y="1346758"/>
                  </a:lnTo>
                  <a:cubicBezTo>
                    <a:pt x="13840" y="1346758"/>
                    <a:pt x="0" y="1332918"/>
                    <a:pt x="0" y="1315846"/>
                  </a:cubicBezTo>
                  <a:lnTo>
                    <a:pt x="0" y="30912"/>
                  </a:lnTo>
                  <a:cubicBezTo>
                    <a:pt x="0" y="13840"/>
                    <a:pt x="13840" y="0"/>
                    <a:pt x="30912" y="0"/>
                  </a:cubicBezTo>
                  <a:close/>
                </a:path>
              </a:pathLst>
            </a:custGeom>
            <a:solidFill>
              <a:srgbClr val="FFFFFF"/>
            </a:solidFill>
          </p:spPr>
        </p:sp>
        <p:sp>
          <p:nvSpPr>
            <p:cNvPr id="13" name="TextBox 13"/>
            <p:cNvSpPr txBox="1"/>
            <p:nvPr/>
          </p:nvSpPr>
          <p:spPr>
            <a:xfrm>
              <a:off x="0" y="-57150"/>
              <a:ext cx="3166171" cy="1403908"/>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5458">
            <a:off x="4114876" y="-384961"/>
            <a:ext cx="115986" cy="3086100"/>
            <a:chOff x="0" y="0"/>
            <a:chExt cx="30548" cy="812800"/>
          </a:xfrm>
        </p:grpSpPr>
        <p:sp>
          <p:nvSpPr>
            <p:cNvPr id="15" name="Freeform 15"/>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16" name="TextBox 16"/>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95458">
            <a:off x="13802988" y="-384404"/>
            <a:ext cx="115986" cy="3086100"/>
            <a:chOff x="0" y="0"/>
            <a:chExt cx="30548" cy="812800"/>
          </a:xfrm>
        </p:grpSpPr>
        <p:sp>
          <p:nvSpPr>
            <p:cNvPr id="18" name="Freeform 18"/>
            <p:cNvSpPr/>
            <p:nvPr/>
          </p:nvSpPr>
          <p:spPr>
            <a:xfrm>
              <a:off x="0" y="0"/>
              <a:ext cx="30548" cy="812800"/>
            </a:xfrm>
            <a:custGeom>
              <a:avLst/>
              <a:gdLst/>
              <a:ahLst/>
              <a:cxnLst/>
              <a:rect l="l" t="t" r="r" b="b"/>
              <a:pathLst>
                <a:path w="30548" h="812800">
                  <a:moveTo>
                    <a:pt x="0" y="0"/>
                  </a:moveTo>
                  <a:lnTo>
                    <a:pt x="30548" y="0"/>
                  </a:lnTo>
                  <a:lnTo>
                    <a:pt x="30548" y="812800"/>
                  </a:lnTo>
                  <a:lnTo>
                    <a:pt x="0" y="812800"/>
                  </a:lnTo>
                  <a:close/>
                </a:path>
              </a:pathLst>
            </a:custGeom>
            <a:solidFill>
              <a:srgbClr val="F9D021"/>
            </a:solidFill>
          </p:spPr>
        </p:sp>
        <p:sp>
          <p:nvSpPr>
            <p:cNvPr id="19" name="TextBox 19"/>
            <p:cNvSpPr txBox="1"/>
            <p:nvPr/>
          </p:nvSpPr>
          <p:spPr>
            <a:xfrm>
              <a:off x="0" y="-57150"/>
              <a:ext cx="30548" cy="8699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95458">
            <a:off x="3925256" y="2495772"/>
            <a:ext cx="409544" cy="4095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95458">
            <a:off x="13611600" y="2559959"/>
            <a:ext cx="409544" cy="4095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021"/>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355087" y="2640935"/>
            <a:ext cx="11577825" cy="4193456"/>
          </a:xfrm>
          <a:prstGeom prst="rect">
            <a:avLst/>
          </a:prstGeom>
        </p:spPr>
        <p:txBody>
          <a:bodyPr lIns="0" tIns="0" rIns="0" bIns="0" rtlCol="0" anchor="t">
            <a:spAutoFit/>
          </a:bodyPr>
          <a:lstStyle/>
          <a:p>
            <a:pPr marL="0" lvl="0" indent="0" algn="ctr">
              <a:lnSpc>
                <a:spcPts val="10912"/>
              </a:lnSpc>
              <a:spcBef>
                <a:spcPct val="0"/>
              </a:spcBef>
            </a:pPr>
            <a:r>
              <a:rPr lang="en-US" sz="11500" spc="-442" dirty="0">
                <a:solidFill>
                  <a:srgbClr val="683E38"/>
                </a:solidFill>
                <a:latin typeface="Lilita One"/>
                <a:ea typeface="Lilita One"/>
                <a:cs typeface="Lilita One"/>
                <a:sym typeface="Lilita One"/>
              </a:rPr>
              <a:t>MERCI</a:t>
            </a:r>
          </a:p>
          <a:p>
            <a:pPr marL="0" lvl="0" indent="0" algn="ctr">
              <a:lnSpc>
                <a:spcPts val="10912"/>
              </a:lnSpc>
              <a:spcBef>
                <a:spcPct val="0"/>
              </a:spcBef>
            </a:pPr>
            <a:r>
              <a:rPr lang="en-US" sz="11500" spc="-442" dirty="0">
                <a:solidFill>
                  <a:srgbClr val="683E38"/>
                </a:solidFill>
                <a:latin typeface="Lilita One"/>
                <a:ea typeface="Lilita One"/>
                <a:cs typeface="Lilita One"/>
                <a:sym typeface="Lilita One"/>
              </a:rPr>
              <a:t>&amp;</a:t>
            </a:r>
          </a:p>
          <a:p>
            <a:pPr marL="0" lvl="0" indent="0" algn="ctr">
              <a:lnSpc>
                <a:spcPts val="10912"/>
              </a:lnSpc>
              <a:spcBef>
                <a:spcPct val="0"/>
              </a:spcBef>
            </a:pPr>
            <a:r>
              <a:rPr lang="en-US" sz="11500" spc="-442" dirty="0">
                <a:solidFill>
                  <a:srgbClr val="683E38"/>
                </a:solidFill>
                <a:latin typeface="Lilita One"/>
                <a:ea typeface="Lilita One"/>
                <a:cs typeface="Lilita One"/>
                <a:sym typeface="Lilita One"/>
              </a:rPr>
              <a:t>C’EST PARTI !</a:t>
            </a:r>
          </a:p>
        </p:txBody>
      </p:sp>
      <p:sp>
        <p:nvSpPr>
          <p:cNvPr id="27" name="Freeform 27"/>
          <p:cNvSpPr/>
          <p:nvPr/>
        </p:nvSpPr>
        <p:spPr>
          <a:xfrm flipH="1">
            <a:off x="-1587856" y="2702712"/>
            <a:ext cx="6553239" cy="9010704"/>
          </a:xfrm>
          <a:custGeom>
            <a:avLst/>
            <a:gdLst/>
            <a:ahLst/>
            <a:cxnLst/>
            <a:rect l="l" t="t" r="r" b="b"/>
            <a:pathLst>
              <a:path w="6553239" h="9010704">
                <a:moveTo>
                  <a:pt x="6553239" y="0"/>
                </a:moveTo>
                <a:lnTo>
                  <a:pt x="0" y="0"/>
                </a:lnTo>
                <a:lnTo>
                  <a:pt x="0" y="9010704"/>
                </a:lnTo>
                <a:lnTo>
                  <a:pt x="6553239" y="9010704"/>
                </a:lnTo>
                <a:lnTo>
                  <a:pt x="655323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13961794" y="3222949"/>
            <a:ext cx="7124967" cy="9071139"/>
          </a:xfrm>
          <a:custGeom>
            <a:avLst/>
            <a:gdLst/>
            <a:ahLst/>
            <a:cxnLst/>
            <a:rect l="l" t="t" r="r" b="b"/>
            <a:pathLst>
              <a:path w="7124967" h="9071139">
                <a:moveTo>
                  <a:pt x="0" y="0"/>
                </a:moveTo>
                <a:lnTo>
                  <a:pt x="7124967" y="0"/>
                </a:lnTo>
                <a:lnTo>
                  <a:pt x="7124967" y="9071139"/>
                </a:lnTo>
                <a:lnTo>
                  <a:pt x="0" y="90711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9" name="Freeform 29"/>
          <p:cNvSpPr/>
          <p:nvPr/>
        </p:nvSpPr>
        <p:spPr>
          <a:xfrm rot="8475493">
            <a:off x="-793392" y="288443"/>
            <a:ext cx="3644184" cy="1192642"/>
          </a:xfrm>
          <a:custGeom>
            <a:avLst/>
            <a:gdLst/>
            <a:ahLst/>
            <a:cxnLst/>
            <a:rect l="l" t="t" r="r" b="b"/>
            <a:pathLst>
              <a:path w="3644184" h="1192642">
                <a:moveTo>
                  <a:pt x="0" y="0"/>
                </a:moveTo>
                <a:lnTo>
                  <a:pt x="3644184" y="0"/>
                </a:lnTo>
                <a:lnTo>
                  <a:pt x="3644184" y="1192642"/>
                </a:lnTo>
                <a:lnTo>
                  <a:pt x="0" y="1192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0" name="Freeform 30"/>
          <p:cNvSpPr/>
          <p:nvPr/>
        </p:nvSpPr>
        <p:spPr>
          <a:xfrm rot="795729">
            <a:off x="15571760" y="-231611"/>
            <a:ext cx="3375079" cy="1282530"/>
          </a:xfrm>
          <a:custGeom>
            <a:avLst/>
            <a:gdLst/>
            <a:ahLst/>
            <a:cxnLst/>
            <a:rect l="l" t="t" r="r" b="b"/>
            <a:pathLst>
              <a:path w="3375079" h="1282530">
                <a:moveTo>
                  <a:pt x="0" y="0"/>
                </a:moveTo>
                <a:lnTo>
                  <a:pt x="3375080" y="0"/>
                </a:lnTo>
                <a:lnTo>
                  <a:pt x="3375080" y="1282530"/>
                </a:lnTo>
                <a:lnTo>
                  <a:pt x="0" y="12825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1" name="Freeform 31"/>
          <p:cNvSpPr/>
          <p:nvPr/>
        </p:nvSpPr>
        <p:spPr>
          <a:xfrm>
            <a:off x="16489583" y="1730037"/>
            <a:ext cx="1034694" cy="1034694"/>
          </a:xfrm>
          <a:custGeom>
            <a:avLst/>
            <a:gdLst/>
            <a:ahLst/>
            <a:cxnLst/>
            <a:rect l="l" t="t" r="r" b="b"/>
            <a:pathLst>
              <a:path w="1034694" h="1034694">
                <a:moveTo>
                  <a:pt x="0" y="0"/>
                </a:moveTo>
                <a:lnTo>
                  <a:pt x="1034694" y="0"/>
                </a:lnTo>
                <a:lnTo>
                  <a:pt x="1034694" y="1034694"/>
                </a:lnTo>
                <a:lnTo>
                  <a:pt x="0" y="10346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2" name="Freeform 32"/>
          <p:cNvSpPr/>
          <p:nvPr/>
        </p:nvSpPr>
        <p:spPr>
          <a:xfrm rot="1218170">
            <a:off x="3403766" y="6337353"/>
            <a:ext cx="1452523" cy="1301824"/>
          </a:xfrm>
          <a:custGeom>
            <a:avLst/>
            <a:gdLst/>
            <a:ahLst/>
            <a:cxnLst/>
            <a:rect l="l" t="t" r="r" b="b"/>
            <a:pathLst>
              <a:path w="1452523" h="1301824">
                <a:moveTo>
                  <a:pt x="0" y="0"/>
                </a:moveTo>
                <a:lnTo>
                  <a:pt x="1452523" y="0"/>
                </a:lnTo>
                <a:lnTo>
                  <a:pt x="1452523" y="1301824"/>
                </a:lnTo>
                <a:lnTo>
                  <a:pt x="0" y="1301824"/>
                </a:lnTo>
                <a:lnTo>
                  <a:pt x="0" y="0"/>
                </a:lnTo>
                <a:close/>
              </a:path>
            </a:pathLst>
          </a:custGeom>
          <a:blipFill>
            <a:blip r:embed="rId16"/>
            <a:stretch>
              <a:fillRect/>
            </a:stretch>
          </a:blipFill>
        </p:spPr>
      </p:sp>
      <p:sp>
        <p:nvSpPr>
          <p:cNvPr id="33" name="Freeform 33"/>
          <p:cNvSpPr/>
          <p:nvPr/>
        </p:nvSpPr>
        <p:spPr>
          <a:xfrm rot="-741257" flipH="1">
            <a:off x="13233976" y="5970565"/>
            <a:ext cx="2144579" cy="2035400"/>
          </a:xfrm>
          <a:custGeom>
            <a:avLst/>
            <a:gdLst/>
            <a:ahLst/>
            <a:cxnLst/>
            <a:rect l="l" t="t" r="r" b="b"/>
            <a:pathLst>
              <a:path w="2144579" h="2035400">
                <a:moveTo>
                  <a:pt x="2144579" y="0"/>
                </a:moveTo>
                <a:lnTo>
                  <a:pt x="0" y="0"/>
                </a:lnTo>
                <a:lnTo>
                  <a:pt x="0" y="2035400"/>
                </a:lnTo>
                <a:lnTo>
                  <a:pt x="2144579" y="2035400"/>
                </a:lnTo>
                <a:lnTo>
                  <a:pt x="2144579"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634</Words>
  <Application>Microsoft Office PowerPoint</Application>
  <PresentationFormat>Custom</PresentationFormat>
  <Paragraphs>67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Quicksand Semi-Bold</vt:lpstr>
      <vt:lpstr>Lilita One</vt:lpstr>
      <vt:lpstr>Balsamiq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cp:lastModifiedBy>Alisson Pirola</cp:lastModifiedBy>
  <cp:revision>3</cp:revision>
  <dcterms:created xsi:type="dcterms:W3CDTF">2006-08-16T00:00:00Z</dcterms:created>
  <dcterms:modified xsi:type="dcterms:W3CDTF">2024-10-09T14:55:39Z</dcterms:modified>
  <dc:identifier>DAGTFW-SdBg</dc:identifier>
</cp:coreProperties>
</file>